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Props/app0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package/2006/relationships/metadata/extended-properties" Target="docProps/app0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5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80" r:id="rId22"/>
    <p:sldId id="282" r:id="rId23"/>
    <p:sldId id="283" r:id="rId24"/>
    <p:sldId id="284" r:id="rId25"/>
    <p:sldId id="285" r:id="rId26"/>
    <p:sldId id="286" r:id="rId27"/>
    <p:sldId id="288" r:id="rId28"/>
    <p:sldId id="289" r:id="rId29"/>
    <p:sldId id="290" r:id="rId30"/>
    <p:sldId id="291" r:id="rId31"/>
    <p:sldId id="292" r:id="rId32"/>
    <p:sldId id="294" r:id="rId33"/>
    <p:sldId id="296" r:id="rId34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98" autoAdjust="0"/>
    <p:restoredTop sz="58828" autoAdjust="0"/>
  </p:normalViewPr>
  <p:slideViewPr>
    <p:cSldViewPr snapToGrid="0" snapToObjects="1">
      <p:cViewPr varScale="1">
        <p:scale>
          <a:sx n="90" d="100"/>
          <a:sy n="90" d="100"/>
        </p:scale>
        <p:origin x="2064" y="1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11/5/25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AU" b="1" dirty="0"/>
              <a:t>How is evaluating AI investments DIFFERENT from traditional IT investments?</a:t>
            </a:r>
          </a:p>
          <a:p>
            <a:pPr marL="0" lvl="0" indent="0">
              <a:buNone/>
            </a:pPr>
            <a:endParaRPr lang="en-AU" b="1" dirty="0"/>
          </a:p>
          <a:p>
            <a:pPr marL="0" lvl="0" indent="0">
              <a:buNone/>
            </a:pPr>
            <a:r>
              <a:rPr lang="en-AU" dirty="0"/>
              <a:t>By end of day, you’ll know:</a:t>
            </a:r>
          </a:p>
          <a:p>
            <a:pPr marL="0" lvl="0" indent="0">
              <a:buNone/>
            </a:pPr>
            <a:endParaRPr lang="en-AU" dirty="0"/>
          </a:p>
          <a:p>
            <a:pPr lvl="0"/>
            <a:r>
              <a:rPr lang="en-AU" dirty="0"/>
              <a:t>5 ways AI differs from traditional IT</a:t>
            </a:r>
          </a:p>
          <a:p>
            <a:pPr marL="0" lvl="0" indent="0">
              <a:buNone/>
            </a:pPr>
            <a:endParaRPr lang="en-AU" dirty="0"/>
          </a:p>
          <a:p>
            <a:pPr lvl="0"/>
            <a:r>
              <a:rPr lang="en-AU" dirty="0"/>
              <a:t>5 AI-specific evaluation criteria</a:t>
            </a:r>
          </a:p>
          <a:p>
            <a:pPr marL="0" lvl="0" indent="0">
              <a:buNone/>
            </a:pPr>
            <a:endParaRPr lang="en-AU" dirty="0"/>
          </a:p>
          <a:p>
            <a:pPr lvl="0"/>
            <a:r>
              <a:rPr lang="en-AU" dirty="0"/>
              <a:t>Why highest ROI ≠ best AI investment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BDFEC3-8487-43E8-A154-7C12CBC1FFF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5155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b="1"/>
              <a:t>5 Levels of Data Maturity:</a:t>
            </a:r>
          </a:p>
          <a:p>
            <a:pPr marL="0" lvl="0" indent="0">
              <a:buNone/>
            </a:pPr>
            <a:endParaRPr b="1"/>
          </a:p>
          <a:p>
            <a:pPr lvl="0"/>
            <a:r>
              <a:t>Level 5: </a:t>
            </a:r>
            <a:r>
              <a:rPr b="1"/>
              <a:t>AUTONOMOUS</a:t>
            </a:r>
            <a:r>
              <a:t> - AI decides and acts</a:t>
            </a:r>
          </a:p>
          <a:p>
            <a:pPr marL="0" lvl="0" indent="0">
              <a:buNone/>
            </a:pPr>
            <a:endParaRPr/>
          </a:p>
          <a:p>
            <a:pPr lvl="0"/>
            <a:r>
              <a:t>Level 4: </a:t>
            </a:r>
            <a:r>
              <a:rPr b="1"/>
              <a:t>PREDICTIVE</a:t>
            </a:r>
            <a:r>
              <a:t> - Forecast what will happen</a:t>
            </a:r>
          </a:p>
          <a:p>
            <a:pPr marL="0" lvl="0" indent="0">
              <a:buNone/>
            </a:pPr>
            <a:endParaRPr/>
          </a:p>
          <a:p>
            <a:pPr lvl="0"/>
            <a:r>
              <a:t>Level 3: </a:t>
            </a:r>
            <a:r>
              <a:rPr b="1"/>
              <a:t>DESCRIPTIVE</a:t>
            </a:r>
            <a:r>
              <a:t> - Understand what happened</a:t>
            </a:r>
          </a:p>
          <a:p>
            <a:pPr marL="0" lvl="0" indent="0">
              <a:buNone/>
            </a:pPr>
            <a:endParaRPr/>
          </a:p>
          <a:p>
            <a:pPr lvl="0"/>
            <a:r>
              <a:t>Level 2: </a:t>
            </a:r>
            <a:r>
              <a:rPr b="1"/>
              <a:t>INTEGRATION</a:t>
            </a:r>
            <a:r>
              <a:t> - Connect data sources</a:t>
            </a:r>
          </a:p>
          <a:p>
            <a:pPr marL="0" lvl="0" indent="0">
              <a:buNone/>
            </a:pPr>
            <a:endParaRPr/>
          </a:p>
          <a:p>
            <a:pPr lvl="0"/>
            <a:r>
              <a:t>Level 1: </a:t>
            </a:r>
            <a:r>
              <a:rPr b="1"/>
              <a:t>COLLECTION</a:t>
            </a:r>
            <a:r>
              <a:t> - Gather raw data</a:t>
            </a:r>
          </a:p>
          <a:p>
            <a:pPr marL="0" lvl="0" indent="0">
              <a:buNone/>
            </a:pPr>
            <a:endParaRPr/>
          </a:p>
          <a:p>
            <a:pPr marL="0" lvl="0" indent="0">
              <a:buNone/>
            </a:pPr>
            <a:r>
              <a:rPr b="1"/>
              <a:t>You cannot skip levels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b="1"/>
              <a:t>Assess data maturity BEFORE funding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b="1"/>
              <a:t>If you’re at Level 2, you cannot do Level 5 AI</a:t>
            </a:r>
          </a:p>
          <a:p>
            <a:pPr marL="0" lvl="0" indent="0">
              <a:buNone/>
            </a:pPr>
            <a:endParaRPr b="1"/>
          </a:p>
          <a:p>
            <a:pPr marL="0" lvl="0" indent="0">
              <a:buNone/>
            </a:pPr>
            <a:r>
              <a:t>You will fail.</a:t>
            </a:r>
          </a:p>
          <a:p>
            <a:pPr marL="0" lvl="0" indent="0">
              <a:buNone/>
            </a:pPr>
            <a:endParaRPr/>
          </a:p>
          <a:p>
            <a:pPr marL="0" lvl="0" indent="0">
              <a:buNone/>
            </a:pPr>
            <a:r>
              <a:rPr b="1"/>
              <a:t>Most organizations:</a:t>
            </a:r>
          </a:p>
          <a:p>
            <a:pPr marL="0" lvl="0" indent="0">
              <a:buNone/>
            </a:pPr>
            <a:endParaRPr b="1"/>
          </a:p>
          <a:p>
            <a:pPr lvl="0"/>
            <a:r>
              <a:t>Current state: Level 2-3</a:t>
            </a:r>
          </a:p>
          <a:p>
            <a:pPr marL="0" lvl="0" indent="0">
              <a:buNone/>
            </a:pPr>
            <a:endParaRPr/>
          </a:p>
          <a:p>
            <a:pPr lvl="0"/>
            <a:r>
              <a:t>AI ambition: Level 5</a:t>
            </a:r>
          </a:p>
          <a:p>
            <a:pPr marL="0" lvl="0" indent="0">
              <a:buNone/>
            </a:pPr>
            <a:endParaRPr/>
          </a:p>
          <a:p>
            <a:pPr lvl="0"/>
            <a:r>
              <a:rPr b="1"/>
              <a:t>Gap = Why 85% of AI projects fail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b="1"/>
              <a:t>Your Task (in table groups):</a:t>
            </a:r>
          </a:p>
          <a:p>
            <a:pPr marL="0" lvl="0" indent="0">
              <a:buNone/>
            </a:pPr>
            <a:endParaRPr b="1"/>
          </a:p>
          <a:p>
            <a:pPr marL="342900" lvl="0" indent="-342900">
              <a:buAutoNum type="arabicPeriod"/>
            </a:pPr>
            <a:r>
              <a:t>Map AI capabilities on Transformation Matrix</a:t>
            </a:r>
          </a:p>
          <a:p>
            <a:pPr marL="0" lvl="0" indent="0">
              <a:buNone/>
            </a:pPr>
            <a:endParaRPr/>
          </a:p>
          <a:p>
            <a:pPr marL="342900" lvl="0" indent="-342900">
              <a:buAutoNum type="arabicPeriod"/>
            </a:pPr>
            <a:r>
              <a:t>Assess data readiness for each (0-10 score)</a:t>
            </a:r>
          </a:p>
          <a:p>
            <a:pPr marL="0" lvl="0" indent="0">
              <a:buNone/>
            </a:pPr>
            <a:endParaRPr/>
          </a:p>
          <a:p>
            <a:pPr marL="342900" lvl="0" indent="-342900">
              <a:buAutoNum type="arabicPeriod"/>
            </a:pPr>
            <a:r>
              <a:t>Flag ethical risks (HIGH/MED/LOW)</a:t>
            </a:r>
          </a:p>
          <a:p>
            <a:pPr marL="0" lvl="0" indent="0">
              <a:buNone/>
            </a:pPr>
            <a:endParaRPr/>
          </a:p>
          <a:p>
            <a:pPr marL="0" lvl="0" indent="0">
              <a:buNone/>
            </a:pPr>
            <a:r>
              <a:rPr b="1"/>
              <a:t>Output:</a:t>
            </a:r>
            <a:r>
              <a:t> Where are you today? Where are gaps?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t>Balance AI portfolio across timeframes:</a:t>
            </a:r>
          </a:p>
          <a:p>
            <a:pPr marL="0" lvl="0" indent="0">
              <a:buNone/>
            </a:pPr>
            <a:endParaRPr/>
          </a:p>
          <a:p>
            <a:pPr lvl="0"/>
            <a:r>
              <a:rPr b="1"/>
              <a:t>Horizon 1</a:t>
            </a:r>
            <a:r>
              <a:t> (0-12 mo): Optimize core - </a:t>
            </a:r>
            <a:r>
              <a:rPr b="1"/>
              <a:t>70%</a:t>
            </a:r>
            <a:r>
              <a:t> of budget</a:t>
            </a:r>
          </a:p>
          <a:p>
            <a:pPr marL="0" lvl="0" indent="0">
              <a:buNone/>
            </a:pPr>
            <a:endParaRPr/>
          </a:p>
          <a:p>
            <a:pPr lvl="0"/>
            <a:r>
              <a:rPr b="1"/>
              <a:t>Horizon 2</a:t>
            </a:r>
            <a:r>
              <a:t> (1-3 yrs): Build emerging - </a:t>
            </a:r>
            <a:r>
              <a:rPr b="1"/>
              <a:t>20%</a:t>
            </a:r>
            <a:r>
              <a:t> of budget</a:t>
            </a:r>
          </a:p>
          <a:p>
            <a:pPr marL="0" lvl="0" indent="0">
              <a:buNone/>
            </a:pPr>
            <a:endParaRPr/>
          </a:p>
          <a:p>
            <a:pPr lvl="0"/>
            <a:r>
              <a:rPr b="1"/>
              <a:t>Horizon 3</a:t>
            </a:r>
            <a:r>
              <a:t> (3-5+ yrs): Create future - </a:t>
            </a:r>
            <a:r>
              <a:rPr b="1"/>
              <a:t>10%</a:t>
            </a:r>
            <a:r>
              <a:t> of budget</a:t>
            </a:r>
          </a:p>
          <a:p>
            <a:pPr marL="0" lvl="0" indent="0">
              <a:buNone/>
            </a:pPr>
            <a:endParaRPr/>
          </a:p>
          <a:p>
            <a:pPr marL="0" lvl="0" indent="0">
              <a:buNone/>
            </a:pPr>
            <a:r>
              <a:t>All H1 = No future | All H3 = No present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b="1" dirty="0"/>
              <a:t>Most </a:t>
            </a:r>
            <a:r>
              <a:rPr b="1" dirty="0" err="1"/>
              <a:t>organisations</a:t>
            </a:r>
            <a:r>
              <a:rPr b="1" dirty="0"/>
              <a:t> get this wrong:</a:t>
            </a:r>
          </a:p>
          <a:p>
            <a:pPr marL="0" lvl="0" indent="0">
              <a:buNone/>
            </a:pPr>
            <a:endParaRPr b="1" dirty="0"/>
          </a:p>
          <a:p>
            <a:pPr marL="342900" lvl="0" indent="-342900">
              <a:buAutoNum type="arabicPeriod"/>
            </a:pPr>
            <a:r>
              <a:rPr b="1" dirty="0"/>
              <a:t>All H1 (80%+ optimize):</a:t>
            </a:r>
            <a:r>
              <a:rPr dirty="0"/>
              <a:t> Efficient today, irrelevant tomorrow</a:t>
            </a:r>
          </a:p>
          <a:p>
            <a:pPr marL="0" lvl="0" indent="0">
              <a:buNone/>
            </a:pPr>
            <a:endParaRPr dirty="0"/>
          </a:p>
          <a:p>
            <a:pPr marL="342900" lvl="0" indent="-342900">
              <a:buAutoNum type="arabicPeriod"/>
            </a:pPr>
            <a:r>
              <a:rPr b="1" dirty="0"/>
              <a:t>All H3 (50%+ moonshots):</a:t>
            </a:r>
            <a:r>
              <a:rPr dirty="0"/>
              <a:t> Exciting vision, no cash flow</a:t>
            </a:r>
          </a:p>
          <a:p>
            <a:pPr marL="0" lvl="0" indent="0">
              <a:buNone/>
            </a:pPr>
            <a:endParaRPr dirty="0"/>
          </a:p>
          <a:p>
            <a:pPr marL="0" lvl="0" indent="0">
              <a:buNone/>
            </a:pPr>
            <a:r>
              <a:rPr b="1" dirty="0"/>
              <a:t>Right balance:</a:t>
            </a:r>
            <a:r>
              <a:rPr dirty="0"/>
              <a:t> 70/20/10</a:t>
            </a:r>
          </a:p>
          <a:p>
            <a:pPr marL="0" lvl="0" indent="0">
              <a:buNone/>
            </a:pPr>
            <a:endParaRPr dirty="0"/>
          </a:p>
          <a:p>
            <a:pPr marL="0" lvl="0" indent="0">
              <a:buNone/>
            </a:pPr>
            <a:r>
              <a:rPr dirty="0"/>
              <a:t>Audit your AI portfolio: Are you balanced?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b="1"/>
              <a:t>Even great AI initiatives fail if people don’t adopt them</a:t>
            </a:r>
          </a:p>
          <a:p>
            <a:pPr marL="0" lvl="0" indent="0">
              <a:buNone/>
            </a:pPr>
            <a:endParaRPr b="1"/>
          </a:p>
          <a:p>
            <a:pPr lvl="0"/>
            <a:r>
              <a:t>Technical feasibility ✓</a:t>
            </a:r>
          </a:p>
          <a:p>
            <a:pPr marL="0" lvl="0" indent="0">
              <a:buNone/>
            </a:pPr>
            <a:endParaRPr/>
          </a:p>
          <a:p>
            <a:pPr lvl="0"/>
            <a:r>
              <a:t>Strong business case ✓</a:t>
            </a:r>
          </a:p>
          <a:p>
            <a:pPr marL="0" lvl="0" indent="0">
              <a:buNone/>
            </a:pPr>
            <a:endParaRPr/>
          </a:p>
          <a:p>
            <a:pPr lvl="0"/>
            <a:r>
              <a:rPr b="1"/>
              <a:t>But:</a:t>
            </a:r>
            <a:r>
              <a:t> 70% of digital transformation fails due to people resistance</a:t>
            </a:r>
          </a:p>
          <a:p>
            <a:pPr marL="0" lvl="0" indent="0">
              <a:buNone/>
            </a:pPr>
            <a:endParaRPr/>
          </a:p>
          <a:p>
            <a:pPr marL="0" lvl="0" indent="0">
              <a:buNone/>
            </a:pPr>
            <a:r>
              <a:rPr b="1"/>
              <a:t>Must assess organizational readiness BEFORE investing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dirty="0"/>
              <a:t>Every AI initiative faces resistance:</a:t>
            </a:r>
          </a:p>
          <a:p>
            <a:pPr marL="0" lvl="0" indent="0">
              <a:buNone/>
            </a:pPr>
            <a:endParaRPr dirty="0"/>
          </a:p>
          <a:p>
            <a:pPr marL="342900" lvl="0" indent="-342900">
              <a:buAutoNum type="arabicPeriod"/>
            </a:pPr>
            <a:r>
              <a:rPr b="1" dirty="0"/>
              <a:t>Skill Gap</a:t>
            </a:r>
            <a:r>
              <a:rPr dirty="0"/>
              <a:t> - Do people have required capabilities?</a:t>
            </a:r>
          </a:p>
          <a:p>
            <a:pPr marL="0" lvl="0" indent="0">
              <a:buNone/>
            </a:pPr>
            <a:endParaRPr dirty="0"/>
          </a:p>
          <a:p>
            <a:pPr marL="342900" lvl="0" indent="-342900">
              <a:buAutoNum type="arabicPeriod"/>
            </a:pPr>
            <a:r>
              <a:rPr b="1" dirty="0"/>
              <a:t>Process Change</a:t>
            </a:r>
            <a:r>
              <a:rPr dirty="0"/>
              <a:t> - How much disruption to workflows?</a:t>
            </a:r>
          </a:p>
          <a:p>
            <a:pPr marL="0" lvl="0" indent="0">
              <a:buNone/>
            </a:pPr>
            <a:endParaRPr dirty="0"/>
          </a:p>
          <a:p>
            <a:pPr marL="342900" lvl="0" indent="-342900">
              <a:buAutoNum type="arabicPeriod"/>
            </a:pPr>
            <a:r>
              <a:rPr b="1" dirty="0"/>
              <a:t>Cultural Fit</a:t>
            </a:r>
            <a:r>
              <a:rPr dirty="0"/>
              <a:t> - Does it align with organizational values?</a:t>
            </a:r>
          </a:p>
          <a:p>
            <a:pPr marL="0" lvl="0" indent="0">
              <a:buNone/>
            </a:pPr>
            <a:endParaRPr dirty="0"/>
          </a:p>
          <a:p>
            <a:pPr marL="342900" lvl="0" indent="-342900">
              <a:buAutoNum type="arabicPeriod"/>
            </a:pPr>
            <a:r>
              <a:rPr b="1" dirty="0"/>
              <a:t>Trust</a:t>
            </a:r>
            <a:r>
              <a:rPr dirty="0"/>
              <a:t> - Do people believe in the technology?</a:t>
            </a:r>
          </a:p>
          <a:p>
            <a:pPr marL="0" lvl="0" indent="0">
              <a:buNone/>
            </a:pPr>
            <a:endParaRPr dirty="0"/>
          </a:p>
          <a:p>
            <a:pPr marL="342900" lvl="0" indent="-342900">
              <a:buAutoNum type="arabicPeriod"/>
            </a:pPr>
            <a:r>
              <a:rPr b="1" dirty="0"/>
              <a:t>Change Fatigue</a:t>
            </a:r>
            <a:r>
              <a:rPr dirty="0"/>
              <a:t> - Are people exhausted from prior changes?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AU" b="1" dirty="0"/>
              <a:t>Score each barrier 1-5 (5 = low barrier, 1 = high barrier):</a:t>
            </a:r>
          </a:p>
          <a:p>
            <a:pPr lvl="0"/>
            <a:r>
              <a:rPr lang="en-AU" b="1" dirty="0"/>
              <a:t>Average ≥4:</a:t>
            </a:r>
            <a:r>
              <a:rPr lang="en-AU" dirty="0"/>
              <a:t> Ready to proceed</a:t>
            </a:r>
          </a:p>
          <a:p>
            <a:pPr lvl="0"/>
            <a:r>
              <a:rPr lang="en-AU" b="1" dirty="0"/>
              <a:t>Average 3-3.9:</a:t>
            </a:r>
            <a:r>
              <a:rPr lang="en-AU" dirty="0"/>
              <a:t> Proceed with risk mitigation</a:t>
            </a:r>
          </a:p>
          <a:p>
            <a:pPr lvl="0"/>
            <a:r>
              <a:rPr lang="en-AU" b="1" dirty="0"/>
              <a:t>Average &lt;3:</a:t>
            </a:r>
            <a:r>
              <a:rPr lang="en-AU" dirty="0"/>
              <a:t> High adoption risk, reconsider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BDFEC3-8487-43E8-A154-7C12CBC1FFF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917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AU" b="1" dirty="0"/>
              <a:t>You’ll use AI tools (ChatGPT/Claude/Gemini) for strategic thinking</a:t>
            </a:r>
          </a:p>
          <a:p>
            <a:pPr marL="0" lvl="0" indent="0">
              <a:buNone/>
            </a:pPr>
            <a:endParaRPr lang="en-AU" b="1" dirty="0"/>
          </a:p>
          <a:p>
            <a:pPr marL="0" lvl="0" indent="0">
              <a:buNone/>
            </a:pPr>
            <a:r>
              <a:rPr lang="en-AU" b="1" dirty="0"/>
              <a:t>Three phases:</a:t>
            </a:r>
          </a:p>
          <a:p>
            <a:pPr marL="0" lvl="0" indent="0">
              <a:buNone/>
            </a:pPr>
            <a:endParaRPr lang="en-AU" b="1" dirty="0"/>
          </a:p>
          <a:p>
            <a:pPr marL="342900" lvl="0" indent="-342900">
              <a:buAutoNum type="arabicPeriod"/>
            </a:pPr>
            <a:r>
              <a:rPr lang="en-AU" b="1" dirty="0"/>
              <a:t>Human Brainstorm</a:t>
            </a:r>
            <a:r>
              <a:rPr lang="en-AU" dirty="0"/>
              <a:t> - Your thinking first</a:t>
            </a:r>
          </a:p>
          <a:p>
            <a:pPr marL="0" lvl="0" indent="0">
              <a:buNone/>
            </a:pPr>
            <a:endParaRPr lang="en-AU" dirty="0"/>
          </a:p>
          <a:p>
            <a:pPr marL="342900" lvl="0" indent="-342900">
              <a:buAutoNum type="arabicPeriod"/>
            </a:pPr>
            <a:r>
              <a:rPr lang="en-AU" b="1" dirty="0"/>
              <a:t>AI Augmentation</a:t>
            </a:r>
            <a:r>
              <a:rPr lang="en-AU" dirty="0"/>
              <a:t> - Use AI to go deeper</a:t>
            </a:r>
          </a:p>
          <a:p>
            <a:pPr marL="0" lvl="0" indent="0">
              <a:buNone/>
            </a:pPr>
            <a:endParaRPr lang="en-AU" dirty="0"/>
          </a:p>
          <a:p>
            <a:pPr marL="342900" lvl="0" indent="-342900">
              <a:buAutoNum type="arabicPeriod"/>
            </a:pPr>
            <a:r>
              <a:rPr lang="en-AU" b="1" dirty="0"/>
              <a:t>Human Synthesis</a:t>
            </a:r>
            <a:r>
              <a:rPr lang="en-AU" dirty="0"/>
              <a:t> - Compare &amp; learn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BDFEC3-8487-43E8-A154-7C12CBC1FFF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6819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b="1"/>
              <a:t>Implication:</a:t>
            </a:r>
            <a:r>
              <a:t> AI needs DIFFERENT evaluation criteria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b="1"/>
              <a:t>Two-part evaluation:</a:t>
            </a:r>
          </a:p>
          <a:p>
            <a:pPr marL="0" lvl="0" indent="0">
              <a:buNone/>
            </a:pPr>
            <a:endParaRPr b="1"/>
          </a:p>
          <a:p>
            <a:pPr marL="0" lvl="0" indent="0">
              <a:buNone/>
            </a:pPr>
            <a:r>
              <a:rPr b="1"/>
              <a:t>Part A: Traditional Criteria</a:t>
            </a:r>
          </a:p>
          <a:p>
            <a:pPr marL="0" lvl="0" indent="0">
              <a:buNone/>
            </a:pPr>
            <a:endParaRPr b="1"/>
          </a:p>
          <a:p>
            <a:pPr lvl="0"/>
            <a:r>
              <a:t>Strategic fit (Three Horizons, Transformation Matrix)</a:t>
            </a:r>
          </a:p>
          <a:p>
            <a:pPr marL="0" lvl="0" indent="0">
              <a:buNone/>
            </a:pPr>
            <a:endParaRPr/>
          </a:p>
          <a:p>
            <a:pPr lvl="0"/>
            <a:r>
              <a:t>Financial ROI (4 value categories)</a:t>
            </a:r>
          </a:p>
          <a:p>
            <a:pPr marL="0" lvl="0" indent="0">
              <a:buNone/>
            </a:pPr>
            <a:endParaRPr/>
          </a:p>
          <a:p>
            <a:pPr lvl="0"/>
            <a:r>
              <a:t>Implementation feasibility</a:t>
            </a:r>
          </a:p>
          <a:p>
            <a:pPr marL="0" lvl="0" indent="0">
              <a:buNone/>
            </a:pPr>
            <a:endParaRPr/>
          </a:p>
          <a:p>
            <a:pPr marL="0" lvl="0" indent="0">
              <a:buNone/>
            </a:pPr>
            <a:r>
              <a:rPr b="1"/>
              <a:t>Part B: AI-Specific Criteria</a:t>
            </a:r>
          </a:p>
          <a:p>
            <a:pPr marL="0" lvl="0" indent="0">
              <a:buNone/>
            </a:pPr>
            <a:endParaRPr b="1"/>
          </a:p>
          <a:p>
            <a:pPr lvl="0"/>
            <a:r>
              <a:t>Data readiness (0-10 score)</a:t>
            </a:r>
          </a:p>
          <a:p>
            <a:pPr marL="0" lvl="0" indent="0">
              <a:buNone/>
            </a:pPr>
            <a:endParaRPr/>
          </a:p>
          <a:p>
            <a:pPr lvl="0"/>
            <a:r>
              <a:t>Continuous learning plan</a:t>
            </a:r>
          </a:p>
          <a:p>
            <a:pPr marL="0" lvl="0" indent="0">
              <a:buNone/>
            </a:pPr>
            <a:endParaRPr/>
          </a:p>
          <a:p>
            <a:pPr lvl="0"/>
            <a:r>
              <a:t>Accuracy vs. risk tolerance</a:t>
            </a:r>
          </a:p>
          <a:p>
            <a:pPr marL="0" lvl="0" indent="0">
              <a:buNone/>
            </a:pPr>
            <a:endParaRPr/>
          </a:p>
          <a:p>
            <a:pPr lvl="0"/>
            <a:r>
              <a:t>Explainability requirements</a:t>
            </a:r>
          </a:p>
          <a:p>
            <a:pPr marL="0" lvl="0" indent="0">
              <a:buNone/>
            </a:pPr>
            <a:endParaRPr/>
          </a:p>
          <a:p>
            <a:pPr lvl="0"/>
            <a:r>
              <a:t>Ethical risk assessment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t>Every AI investment creates value across:</a:t>
            </a:r>
          </a:p>
          <a:p>
            <a:pPr marL="0" lvl="0" indent="0">
              <a:buNone/>
            </a:pPr>
            <a:endParaRPr/>
          </a:p>
          <a:p>
            <a:pPr marL="342900" lvl="0" indent="-342900">
              <a:buAutoNum type="arabicPeriod"/>
            </a:pPr>
            <a:r>
              <a:rPr b="1"/>
              <a:t>Cost Reduction</a:t>
            </a:r>
            <a:r>
              <a:t> - Labor, efficiency, waste</a:t>
            </a:r>
          </a:p>
          <a:p>
            <a:pPr marL="0" lvl="0" indent="0">
              <a:buNone/>
            </a:pPr>
            <a:endParaRPr/>
          </a:p>
          <a:p>
            <a:pPr marL="342900" lvl="0" indent="-342900">
              <a:buAutoNum type="arabicPeriod"/>
            </a:pPr>
            <a:r>
              <a:rPr b="1"/>
              <a:t>Revenue Growth</a:t>
            </a:r>
            <a:r>
              <a:t> - New sales, retention, pricing</a:t>
            </a:r>
          </a:p>
          <a:p>
            <a:pPr marL="0" lvl="0" indent="0">
              <a:buNone/>
            </a:pPr>
            <a:endParaRPr/>
          </a:p>
          <a:p>
            <a:pPr marL="342900" lvl="0" indent="-342900">
              <a:buAutoNum type="arabicPeriod"/>
            </a:pPr>
            <a:r>
              <a:rPr b="1"/>
              <a:t>Risk Reduction</a:t>
            </a:r>
            <a:r>
              <a:t> - Fraud, compliance, quality</a:t>
            </a:r>
          </a:p>
          <a:p>
            <a:pPr marL="0" lvl="0" indent="0">
              <a:buNone/>
            </a:pPr>
            <a:endParaRPr/>
          </a:p>
          <a:p>
            <a:pPr marL="342900" lvl="0" indent="-342900">
              <a:buAutoNum type="arabicPeriod"/>
            </a:pPr>
            <a:r>
              <a:rPr b="1"/>
              <a:t>Strategic Positioning</a:t>
            </a:r>
            <a:r>
              <a:t> - Competitive advantage, capabilities</a:t>
            </a:r>
          </a:p>
          <a:p>
            <a:pPr marL="0" lvl="0" indent="0">
              <a:buNone/>
            </a:pPr>
            <a:endParaRPr/>
          </a:p>
          <a:p>
            <a:pPr marL="0" lvl="0" indent="0">
              <a:buNone/>
            </a:pPr>
            <a:r>
              <a:t>Strong business cases address MULTIPLE categories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b="1"/>
              <a:t>1. Data Readiness (0-10)</a:t>
            </a:r>
          </a:p>
          <a:p>
            <a:pPr marL="0" lvl="0" indent="0">
              <a:buNone/>
            </a:pPr>
            <a:endParaRPr b="1"/>
          </a:p>
          <a:p>
            <a:pPr lvl="0"/>
            <a:r>
              <a:t>Data availability, quality, access, bias</a:t>
            </a:r>
          </a:p>
          <a:p>
            <a:pPr marL="0" lvl="0" indent="0">
              <a:buNone/>
            </a:pPr>
            <a:endParaRPr/>
          </a:p>
          <a:p>
            <a:pPr lvl="0"/>
            <a:r>
              <a:t>If &lt;7: Stop, fund data infrastructure first</a:t>
            </a:r>
          </a:p>
          <a:p>
            <a:pPr marL="0" lvl="0" indent="0">
              <a:buNone/>
            </a:pPr>
            <a:endParaRPr/>
          </a:p>
          <a:p>
            <a:pPr marL="0" lvl="0" indent="0">
              <a:buNone/>
            </a:pPr>
            <a:r>
              <a:rPr b="1"/>
              <a:t>2. Continuous Learning (TCO)</a:t>
            </a:r>
          </a:p>
          <a:p>
            <a:pPr marL="0" lvl="0" indent="0">
              <a:buNone/>
            </a:pPr>
            <a:endParaRPr b="1"/>
          </a:p>
          <a:p>
            <a:pPr lvl="0"/>
            <a:r>
              <a:t>Static (10-15%), Batch (25-30%), Real-time (35-50%)</a:t>
            </a:r>
          </a:p>
          <a:p>
            <a:pPr marL="0" lvl="0" indent="0">
              <a:buNone/>
            </a:pPr>
            <a:endParaRPr/>
          </a:p>
          <a:p>
            <a:pPr lvl="0"/>
            <a:r>
              <a:t>Calculate 5-year TCO, not just Year 1</a:t>
            </a:r>
          </a:p>
          <a:p>
            <a:pPr marL="0" lvl="0" indent="0">
              <a:buNone/>
            </a:pPr>
            <a:endParaRPr/>
          </a:p>
          <a:p>
            <a:pPr marL="0" lvl="0" indent="0">
              <a:buNone/>
            </a:pPr>
            <a:r>
              <a:rPr b="1"/>
              <a:t>3. Accuracy vs. Risk Tolerance</a:t>
            </a:r>
          </a:p>
          <a:p>
            <a:pPr marL="0" lvl="0" indent="0">
              <a:buNone/>
            </a:pPr>
            <a:endParaRPr b="1"/>
          </a:p>
          <a:p>
            <a:pPr lvl="0"/>
            <a:r>
              <a:t>Low stakes: 70-80% OK</a:t>
            </a:r>
          </a:p>
          <a:p>
            <a:pPr marL="0" lvl="0" indent="0">
              <a:buNone/>
            </a:pPr>
            <a:endParaRPr/>
          </a:p>
          <a:p>
            <a:pPr lvl="0"/>
            <a:r>
              <a:t>Medium: 85-95% needed</a:t>
            </a:r>
          </a:p>
          <a:p>
            <a:pPr marL="0" lvl="0" indent="0">
              <a:buNone/>
            </a:pPr>
            <a:endParaRPr/>
          </a:p>
          <a:p>
            <a:pPr lvl="0"/>
            <a:r>
              <a:t>High: 95-99%+ required</a:t>
            </a:r>
          </a:p>
          <a:p>
            <a:pPr marL="0" lvl="0" indent="0">
              <a:buNone/>
            </a:pPr>
            <a:endParaRPr/>
          </a:p>
          <a:p>
            <a:pPr marL="0" lvl="0" indent="0">
              <a:buNone/>
            </a:pPr>
            <a:r>
              <a:rPr b="1"/>
              <a:t>4. Explainability</a:t>
            </a:r>
          </a:p>
          <a:p>
            <a:pPr marL="0" lvl="0" indent="0">
              <a:buNone/>
            </a:pPr>
            <a:endParaRPr b="1"/>
          </a:p>
          <a:p>
            <a:pPr lvl="0"/>
            <a:r>
              <a:t>HIGH (regulated): Interpretable models only (+15-20%)</a:t>
            </a:r>
          </a:p>
          <a:p>
            <a:pPr marL="0" lvl="0" indent="0">
              <a:buNone/>
            </a:pPr>
            <a:endParaRPr/>
          </a:p>
          <a:p>
            <a:pPr lvl="0"/>
            <a:r>
              <a:t>MEDIUM (operational): Add explanation tools (+10-15%)</a:t>
            </a:r>
          </a:p>
          <a:p>
            <a:pPr marL="0" lvl="0" indent="0">
              <a:buNone/>
            </a:pPr>
            <a:endParaRPr/>
          </a:p>
          <a:p>
            <a:pPr lvl="0"/>
            <a:r>
              <a:t>LOW (consumer): Any algorithm OK</a:t>
            </a:r>
          </a:p>
          <a:p>
            <a:pPr marL="0" lvl="0" indent="0">
              <a:buNone/>
            </a:pPr>
            <a:endParaRPr/>
          </a:p>
          <a:p>
            <a:pPr marL="0" lvl="0" indent="0">
              <a:buNone/>
            </a:pPr>
            <a:r>
              <a:rPr b="1"/>
              <a:t>5. Ethical Risk Assessment</a:t>
            </a:r>
          </a:p>
          <a:p>
            <a:pPr marL="0" lvl="0" indent="0">
              <a:buNone/>
            </a:pPr>
            <a:endParaRPr b="1"/>
          </a:p>
          <a:p>
            <a:pPr lvl="0"/>
            <a:r>
              <a:t>HIGH (life-impacting): Extensive testing (+20-30%)</a:t>
            </a:r>
          </a:p>
          <a:p>
            <a:pPr marL="0" lvl="0" indent="0">
              <a:buNone/>
            </a:pPr>
            <a:endParaRPr/>
          </a:p>
          <a:p>
            <a:pPr lvl="0"/>
            <a:r>
              <a:t>MEDIUM (customer-facing): Bias testing (+10-15%)</a:t>
            </a:r>
          </a:p>
          <a:p>
            <a:pPr marL="0" lvl="0" indent="0">
              <a:buNone/>
            </a:pPr>
            <a:endParaRPr/>
          </a:p>
          <a:p>
            <a:pPr lvl="0"/>
            <a:r>
              <a:t>LOW (internal): Basic review (+5%)</a:t>
            </a:r>
          </a:p>
          <a:p>
            <a:pPr marL="0" lvl="0" indent="0">
              <a:buNone/>
            </a:pPr>
            <a:endParaRPr/>
          </a:p>
          <a:p>
            <a:pPr marL="0" lvl="0" indent="0">
              <a:buNone/>
            </a:pPr>
            <a:r>
              <a:t>Budget for bias testing, diverse teams, monitoring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AU" b="1" dirty="0"/>
              <a:t>If you used ONLY traditional ROI:</a:t>
            </a:r>
          </a:p>
          <a:p>
            <a:pPr marL="342900" lvl="0" indent="-342900">
              <a:buAutoNum type="arabicPeriod"/>
            </a:pPr>
            <a:r>
              <a:rPr lang="en-AU" dirty="0"/>
              <a:t>Fraud Detection: 315% ROI ← </a:t>
            </a:r>
            <a:r>
              <a:rPr lang="en-AU" b="1" dirty="0"/>
              <a:t>Fund this</a:t>
            </a:r>
          </a:p>
          <a:p>
            <a:pPr marL="342900" lvl="0" indent="-342900">
              <a:buAutoNum type="arabicPeriod"/>
            </a:pPr>
            <a:r>
              <a:rPr lang="en-AU" dirty="0"/>
              <a:t>Inventory: 264% ROI ← </a:t>
            </a:r>
            <a:r>
              <a:rPr lang="en-AU" b="1" dirty="0"/>
              <a:t>Fund this</a:t>
            </a:r>
          </a:p>
          <a:p>
            <a:pPr marL="342900" lvl="0" indent="-342900">
              <a:buAutoNum type="arabicPeriod"/>
            </a:pPr>
            <a:r>
              <a:rPr lang="en-AU" dirty="0"/>
              <a:t>Dynamic Pricing: 253% ROI ← </a:t>
            </a:r>
            <a:r>
              <a:rPr lang="en-AU" b="1" dirty="0"/>
              <a:t>Maybe this?</a:t>
            </a:r>
          </a:p>
          <a:p>
            <a:pPr marL="342900" lvl="0" indent="-342900">
              <a:buAutoNum type="arabicPeriod"/>
            </a:pPr>
            <a:r>
              <a:rPr lang="en-AU" dirty="0"/>
              <a:t>Chatbot: 92% ROI ← Don’t fund</a:t>
            </a:r>
          </a:p>
          <a:p>
            <a:pPr marL="0" lvl="0" indent="0">
              <a:buNone/>
            </a:pPr>
            <a:r>
              <a:rPr lang="en-AU" b="1" dirty="0"/>
              <a:t>But after AI-specific analysis:</a:t>
            </a:r>
          </a:p>
          <a:p>
            <a:pPr marL="342900" lvl="0" indent="-342900">
              <a:buAutoNum type="arabicPeriod"/>
            </a:pPr>
            <a:r>
              <a:rPr lang="en-AU" dirty="0"/>
              <a:t>Fraud: Data not ready (need 6 months prep first)</a:t>
            </a:r>
          </a:p>
          <a:p>
            <a:pPr marL="342900" lvl="0" indent="-342900">
              <a:buAutoNum type="arabicPeriod"/>
            </a:pPr>
            <a:r>
              <a:rPr lang="en-AU" dirty="0"/>
              <a:t>Inventory: Exceeds budget cap</a:t>
            </a:r>
          </a:p>
          <a:p>
            <a:pPr marL="342900" lvl="0" indent="-342900">
              <a:buAutoNum type="arabicPeriod"/>
            </a:pPr>
            <a:r>
              <a:rPr lang="en-AU" dirty="0"/>
              <a:t>Dynamic Pricing: HIGH ethical/bias risk</a:t>
            </a:r>
          </a:p>
          <a:p>
            <a:pPr marL="342900" lvl="0" indent="-342900">
              <a:buAutoNum type="arabicPeriod"/>
            </a:pPr>
            <a:r>
              <a:rPr lang="en-AU" dirty="0"/>
              <a:t>Chatbot: Only one that’s truly ready ✅</a:t>
            </a:r>
          </a:p>
          <a:p>
            <a:pPr marL="0" lvl="0" indent="0">
              <a:buNone/>
            </a:pPr>
            <a:r>
              <a:rPr lang="en-AU" b="1" dirty="0"/>
              <a:t>Traditional criteria would fund the WRONG projects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BDFEC3-8487-43E8-A154-7C12CBC1FFF2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722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b="1"/>
              <a:t>Strategic stress test of the AI Investment Model:</a:t>
            </a:r>
          </a:p>
          <a:p>
            <a:pPr marL="0" lvl="0" indent="0">
              <a:buNone/>
            </a:pPr>
            <a:endParaRPr b="1"/>
          </a:p>
          <a:p>
            <a:pPr lvl="0"/>
            <a:r>
              <a:t>RetailFlow has $2M budget, $2.95M in requests</a:t>
            </a:r>
          </a:p>
          <a:p>
            <a:pPr marL="0" lvl="0" indent="0">
              <a:buNone/>
            </a:pPr>
            <a:endParaRPr/>
          </a:p>
          <a:p>
            <a:pPr lvl="0"/>
            <a:r>
              <a:t>4 competing initiatives, all with strong ROI</a:t>
            </a:r>
          </a:p>
          <a:p>
            <a:pPr marL="0" lvl="0" indent="0">
              <a:buNone/>
            </a:pPr>
            <a:endParaRPr/>
          </a:p>
          <a:p>
            <a:pPr lvl="0"/>
            <a:r>
              <a:t>You cannot fund everything</a:t>
            </a:r>
          </a:p>
          <a:p>
            <a:pPr marL="0" lvl="0" indent="0">
              <a:buNone/>
            </a:pPr>
            <a:endParaRPr/>
          </a:p>
          <a:p>
            <a:pPr lvl="0"/>
            <a:r>
              <a:rPr b="1"/>
              <a:t>The test:</a:t>
            </a:r>
            <a:r>
              <a:t> Do AI-specific criteria change your decisions?</a:t>
            </a:r>
          </a:p>
          <a:p>
            <a:pPr marL="0" lvl="0" indent="0">
              <a:buNone/>
            </a:pPr>
            <a:endParaRPr/>
          </a:p>
          <a:p>
            <a:pPr marL="0" lvl="0" indent="0">
              <a:buNone/>
            </a:pPr>
            <a:r>
              <a:rPr b="1"/>
              <a:t>Your task:</a:t>
            </a:r>
          </a:p>
          <a:p>
            <a:pPr marL="0" lvl="0" indent="0">
              <a:buNone/>
            </a:pPr>
            <a:endParaRPr b="1"/>
          </a:p>
          <a:p>
            <a:pPr lvl="0"/>
            <a:r>
              <a:t>Project teams: Build investment case using AI criteria</a:t>
            </a:r>
          </a:p>
          <a:p>
            <a:pPr marL="0" lvl="0" indent="0">
              <a:buNone/>
            </a:pPr>
            <a:endParaRPr/>
          </a:p>
          <a:p>
            <a:pPr lvl="0"/>
            <a:r>
              <a:t>Investment committee: Evaluate using complete framework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t>Three rapid-fire strategic decisions with anonymous voting (MS Forms).</a:t>
            </a:r>
          </a:p>
          <a:p>
            <a:pPr marL="0" lvl="0" indent="0">
              <a:buNone/>
            </a:pPr>
            <a:endParaRPr/>
          </a:p>
          <a:p>
            <a:pPr marL="0" lvl="0" indent="0">
              <a:buNone/>
            </a:pPr>
            <a:r>
              <a:t>Apply frameworks to realistic dilemmas: competitive threats, pilot performance, emerging technology timing.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b="1"/>
              <a:t>AI investments require DIFFERENT evaluation:</a:t>
            </a:r>
          </a:p>
          <a:p>
            <a:pPr marL="0" lvl="0" indent="0">
              <a:buNone/>
            </a:pPr>
            <a:endParaRPr b="1"/>
          </a:p>
          <a:p>
            <a:pPr marL="342900" lvl="0" indent="-342900">
              <a:buAutoNum type="arabicPeriod"/>
            </a:pPr>
            <a:r>
              <a:rPr b="1"/>
              <a:t>Data readiness gates everything</a:t>
            </a:r>
            <a:r>
              <a:t> (6/10 = delay the project)</a:t>
            </a:r>
          </a:p>
          <a:p>
            <a:pPr marL="0" lvl="0" indent="0">
              <a:buNone/>
            </a:pPr>
            <a:endParaRPr/>
          </a:p>
          <a:p>
            <a:pPr marL="342900" lvl="0" indent="-342900">
              <a:buAutoNum type="arabicPeriod"/>
            </a:pPr>
            <a:r>
              <a:rPr b="1"/>
              <a:t>Ongoing costs are 3-5x higher</a:t>
            </a:r>
            <a:r>
              <a:t> (30-50% vs. 10-15%)</a:t>
            </a:r>
          </a:p>
          <a:p>
            <a:pPr marL="0" lvl="0" indent="0">
              <a:buNone/>
            </a:pPr>
            <a:endParaRPr/>
          </a:p>
          <a:p>
            <a:pPr marL="342900" lvl="0" indent="-342900">
              <a:buAutoNum type="arabicPeriod"/>
            </a:pPr>
            <a:r>
              <a:rPr b="1"/>
              <a:t>Ethical risks are existential</a:t>
            </a:r>
            <a:r>
              <a:t> (one biased AI = massive damage)</a:t>
            </a:r>
          </a:p>
          <a:p>
            <a:pPr marL="0" lvl="0" indent="0">
              <a:buNone/>
            </a:pPr>
            <a:endParaRPr/>
          </a:p>
          <a:p>
            <a:pPr marL="342900" lvl="0" indent="-342900">
              <a:buAutoNum type="arabicPeriod"/>
            </a:pPr>
            <a:r>
              <a:rPr b="1"/>
              <a:t>Explainability isn’t optional</a:t>
            </a:r>
            <a:r>
              <a:t> (regulated industries)</a:t>
            </a:r>
          </a:p>
          <a:p>
            <a:pPr marL="0" lvl="0" indent="0">
              <a:buNone/>
            </a:pPr>
            <a:endParaRPr/>
          </a:p>
          <a:p>
            <a:pPr marL="342900" lvl="0" indent="-342900">
              <a:buAutoNum type="arabicPeriod"/>
            </a:pPr>
            <a:r>
              <a:rPr b="1"/>
              <a:t>Highest ROI ≠ best investment</a:t>
            </a:r>
            <a:r>
              <a:t> (must pass AI criteria too)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AU" b="1" dirty="0"/>
              <a:t>Next AI proposal you see, ask these 5 questions:</a:t>
            </a:r>
          </a:p>
          <a:p>
            <a:pPr marL="342900" lvl="0" indent="-342900">
              <a:buAutoNum type="arabicPeriod"/>
            </a:pPr>
            <a:r>
              <a:rPr lang="en-AU" b="1" dirty="0"/>
              <a:t>What’s our data readiness score?</a:t>
            </a:r>
            <a:r>
              <a:rPr lang="en-AU" dirty="0"/>
              <a:t> (0-10, need ≥7)</a:t>
            </a:r>
          </a:p>
          <a:p>
            <a:pPr marL="342900" lvl="0" indent="-342900">
              <a:buAutoNum type="arabicPeriod"/>
            </a:pPr>
            <a:r>
              <a:rPr lang="en-AU" b="1" dirty="0"/>
              <a:t>What’s the 5-year TCO?</a:t>
            </a:r>
            <a:r>
              <a:rPr lang="en-AU" dirty="0"/>
              <a:t> (not just Year 1 build cost)</a:t>
            </a:r>
          </a:p>
          <a:p>
            <a:pPr marL="342900" lvl="0" indent="-342900">
              <a:buAutoNum type="arabicPeriod"/>
            </a:pPr>
            <a:r>
              <a:rPr lang="en-AU" b="1" dirty="0"/>
              <a:t>What’s the cost of being wrong?</a:t>
            </a:r>
            <a:r>
              <a:rPr lang="en-AU" dirty="0"/>
              <a:t> (accuracy requirement)</a:t>
            </a:r>
          </a:p>
          <a:p>
            <a:pPr marL="342900" lvl="0" indent="-342900">
              <a:buAutoNum type="arabicPeriod"/>
            </a:pPr>
            <a:r>
              <a:rPr lang="en-AU" b="1" dirty="0"/>
              <a:t>Must we explain AI decisions?</a:t>
            </a:r>
            <a:r>
              <a:rPr lang="en-AU" dirty="0"/>
              <a:t> (regulatory/trust)</a:t>
            </a:r>
          </a:p>
          <a:p>
            <a:pPr marL="342900" lvl="0" indent="-342900">
              <a:buAutoNum type="arabicPeriod"/>
            </a:pPr>
            <a:r>
              <a:rPr lang="en-AU" b="1" dirty="0"/>
              <a:t>Could this discriminate?</a:t>
            </a:r>
            <a:r>
              <a:rPr lang="en-AU" dirty="0"/>
              <a:t> (bias testing plan)</a:t>
            </a:r>
          </a:p>
          <a:p>
            <a:pPr marL="0" lvl="0" indent="0">
              <a:buNone/>
            </a:pPr>
            <a:r>
              <a:rPr lang="en-AU" b="1" dirty="0"/>
              <a:t>If they can’t answer all 5, you’re not ready to approve</a:t>
            </a:r>
          </a:p>
          <a:p>
            <a:pPr marL="0" lvl="0" indent="0">
              <a:buNone/>
            </a:pPr>
            <a:r>
              <a:rPr lang="en-AU" dirty="0"/>
              <a:t>This is your new governance standard.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BDFEC3-8487-43E8-A154-7C12CBC1FFF2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36749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AU" b="1" dirty="0"/>
              <a:t>You now have:</a:t>
            </a:r>
          </a:p>
          <a:p>
            <a:pPr marL="0" lvl="0" indent="0">
              <a:buNone/>
            </a:pPr>
            <a:endParaRPr lang="en-AU" b="1" dirty="0"/>
          </a:p>
          <a:p>
            <a:pPr lvl="0"/>
            <a:r>
              <a:rPr lang="en-AU" dirty="0"/>
              <a:t>✅ 5 strategic frameworks</a:t>
            </a:r>
          </a:p>
          <a:p>
            <a:pPr marL="0" lvl="0" indent="0">
              <a:buNone/>
            </a:pPr>
            <a:endParaRPr lang="en-AU" dirty="0"/>
          </a:p>
          <a:p>
            <a:pPr lvl="0"/>
            <a:r>
              <a:rPr lang="en-AU" dirty="0"/>
              <a:t>✅ AI Investment Checklist</a:t>
            </a:r>
          </a:p>
          <a:p>
            <a:pPr marL="0" lvl="0" indent="0">
              <a:buNone/>
            </a:pPr>
            <a:endParaRPr lang="en-AU" dirty="0"/>
          </a:p>
          <a:p>
            <a:pPr lvl="0"/>
            <a:r>
              <a:rPr lang="en-AU" dirty="0"/>
              <a:t>✅ Understanding of what makes AI different</a:t>
            </a:r>
          </a:p>
          <a:p>
            <a:pPr marL="0" lvl="0" indent="0">
              <a:buNone/>
            </a:pPr>
            <a:endParaRPr lang="en-AU" dirty="0"/>
          </a:p>
          <a:p>
            <a:pPr marL="0" lvl="0" indent="0">
              <a:buNone/>
            </a:pPr>
            <a:r>
              <a:rPr lang="en-AU" b="1" dirty="0"/>
              <a:t>Use them Monday morning.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BDFEC3-8487-43E8-A154-7C12CBC1FFF2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9578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b="1"/>
              <a:t>Traditional IT:</a:t>
            </a:r>
          </a:p>
          <a:p>
            <a:pPr marL="0" lvl="0" indent="0">
              <a:buNone/>
            </a:pPr>
            <a:endParaRPr b="1"/>
          </a:p>
          <a:p>
            <a:pPr lvl="0"/>
            <a:r>
              <a:t>Write code based on business rules</a:t>
            </a:r>
          </a:p>
          <a:p>
            <a:pPr marL="0" lvl="0" indent="0">
              <a:buNone/>
            </a:pPr>
            <a:endParaRPr/>
          </a:p>
          <a:p>
            <a:pPr lvl="0"/>
            <a:r>
              <a:t>Works regardless of data quality</a:t>
            </a:r>
          </a:p>
          <a:p>
            <a:pPr marL="0" lvl="0" indent="0">
              <a:buNone/>
            </a:pPr>
            <a:endParaRPr/>
          </a:p>
          <a:p>
            <a:pPr marL="0" lvl="0" indent="0">
              <a:buNone/>
            </a:pPr>
            <a:r>
              <a:rPr b="1"/>
              <a:t>AI:</a:t>
            </a:r>
          </a:p>
          <a:p>
            <a:pPr marL="0" lvl="0" indent="0">
              <a:buNone/>
            </a:pPr>
            <a:endParaRPr b="1"/>
          </a:p>
          <a:p>
            <a:pPr lvl="0"/>
            <a:r>
              <a:t>Learns patterns from historical data</a:t>
            </a:r>
          </a:p>
          <a:p>
            <a:pPr marL="0" lvl="0" indent="0">
              <a:buNone/>
            </a:pPr>
            <a:endParaRPr/>
          </a:p>
          <a:p>
            <a:pPr lvl="0"/>
            <a:r>
              <a:t>Quality = Data Quality × Algorithm</a:t>
            </a:r>
          </a:p>
          <a:p>
            <a:pPr marL="0" lvl="0" indent="0">
              <a:buNone/>
            </a:pPr>
            <a:endParaRPr/>
          </a:p>
          <a:p>
            <a:pPr marL="0" lvl="0" indent="0">
              <a:buNone/>
            </a:pPr>
            <a:r>
              <a:rPr b="1"/>
              <a:t>Before funding AI:</a:t>
            </a:r>
            <a:r>
              <a:t> Assess data readiness (0-10 score, need 7+)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b="1"/>
              <a:t>Traditional IT:</a:t>
            </a:r>
          </a:p>
          <a:p>
            <a:pPr marL="0" lvl="0" indent="0">
              <a:buNone/>
            </a:pPr>
            <a:endParaRPr b="1"/>
          </a:p>
          <a:p>
            <a:pPr lvl="0"/>
            <a:r>
              <a:t>Build once, maintain 10-15% annually</a:t>
            </a:r>
          </a:p>
          <a:p>
            <a:pPr marL="0" lvl="0" indent="0">
              <a:buNone/>
            </a:pPr>
            <a:endParaRPr/>
          </a:p>
          <a:p>
            <a:pPr lvl="0"/>
            <a:r>
              <a:t>Predictable costs</a:t>
            </a:r>
          </a:p>
          <a:p>
            <a:pPr marL="0" lvl="0" indent="0">
              <a:buNone/>
            </a:pPr>
            <a:endParaRPr/>
          </a:p>
          <a:p>
            <a:pPr marL="0" lvl="0" indent="0">
              <a:buNone/>
            </a:pPr>
            <a:r>
              <a:rPr b="1"/>
              <a:t>AI:</a:t>
            </a:r>
          </a:p>
          <a:p>
            <a:pPr marL="0" lvl="0" indent="0">
              <a:buNone/>
            </a:pPr>
            <a:endParaRPr b="1"/>
          </a:p>
          <a:p>
            <a:pPr lvl="0"/>
            <a:r>
              <a:t>Continuous retraining as world changes</a:t>
            </a:r>
          </a:p>
          <a:p>
            <a:pPr marL="0" lvl="0" indent="0">
              <a:buNone/>
            </a:pPr>
            <a:endParaRPr/>
          </a:p>
          <a:p>
            <a:pPr lvl="0"/>
            <a:r>
              <a:t>Ongoing costs: </a:t>
            </a:r>
            <a:r>
              <a:rPr b="1"/>
              <a:t>30-50% annually</a:t>
            </a:r>
          </a:p>
          <a:p>
            <a:pPr marL="0" lvl="0" indent="0">
              <a:buNone/>
            </a:pPr>
            <a:endParaRPr b="1"/>
          </a:p>
          <a:p>
            <a:pPr marL="0" lvl="0" indent="0">
              <a:buNone/>
            </a:pPr>
            <a:r>
              <a:rPr b="1"/>
              <a:t>Calculate 5-year TCO, not just Year 1 cost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b="1"/>
              <a:t>Traditional IT:</a:t>
            </a:r>
            <a:r>
              <a:t> Same input = same output (100%)</a:t>
            </a:r>
          </a:p>
          <a:p>
            <a:pPr marL="0" lvl="0" indent="0">
              <a:buNone/>
            </a:pPr>
            <a:endParaRPr/>
          </a:p>
          <a:p>
            <a:pPr marL="0" lvl="0" indent="0">
              <a:buNone/>
            </a:pPr>
            <a:r>
              <a:rPr b="1"/>
              <a:t>AI:</a:t>
            </a:r>
            <a:r>
              <a:t> “I’m 87% confident customer will churn”</a:t>
            </a:r>
          </a:p>
          <a:p>
            <a:pPr marL="0" lvl="0" indent="0">
              <a:buNone/>
            </a:pPr>
            <a:endParaRPr/>
          </a:p>
          <a:p>
            <a:pPr marL="0" lvl="0" indent="0">
              <a:buNone/>
            </a:pPr>
            <a:r>
              <a:t>Match AI accuracy to business risk tolerance:</a:t>
            </a:r>
          </a:p>
          <a:p>
            <a:pPr marL="0" lvl="0" indent="0">
              <a:buNone/>
            </a:pPr>
            <a:endParaRPr/>
          </a:p>
          <a:p>
            <a:pPr lvl="0"/>
            <a:r>
              <a:rPr b="1"/>
              <a:t>Low stakes</a:t>
            </a:r>
            <a:r>
              <a:t> (recommendations): 70-80% OK</a:t>
            </a:r>
          </a:p>
          <a:p>
            <a:pPr marL="0" lvl="0" indent="0">
              <a:buNone/>
            </a:pPr>
            <a:endParaRPr/>
          </a:p>
          <a:p>
            <a:pPr lvl="0"/>
            <a:r>
              <a:rPr b="1"/>
              <a:t>Medium stakes</a:t>
            </a:r>
            <a:r>
              <a:t> (operations): 85-95% needed</a:t>
            </a:r>
          </a:p>
          <a:p>
            <a:pPr marL="0" lvl="0" indent="0">
              <a:buNone/>
            </a:pPr>
            <a:endParaRPr/>
          </a:p>
          <a:p>
            <a:pPr lvl="0"/>
            <a:r>
              <a:rPr b="1"/>
              <a:t>High stakes</a:t>
            </a:r>
            <a:r>
              <a:t> (medical, financial): 95-99%+ required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b="1" dirty="0"/>
              <a:t>Traditional IT:</a:t>
            </a:r>
          </a:p>
          <a:p>
            <a:pPr marL="0" lvl="0" indent="0">
              <a:buNone/>
            </a:pPr>
            <a:endParaRPr b="1" dirty="0"/>
          </a:p>
          <a:p>
            <a:pPr lvl="0"/>
            <a:r>
              <a:rPr dirty="0"/>
              <a:t>Trace every decision</a:t>
            </a:r>
          </a:p>
          <a:p>
            <a:pPr marL="0" lvl="0" indent="0">
              <a:buNone/>
            </a:pPr>
            <a:endParaRPr dirty="0"/>
          </a:p>
          <a:p>
            <a:pPr lvl="0"/>
            <a:r>
              <a:rPr dirty="0"/>
              <a:t>Developers explain “why”</a:t>
            </a:r>
          </a:p>
          <a:p>
            <a:pPr marL="0" lvl="0" indent="0">
              <a:buNone/>
            </a:pPr>
            <a:endParaRPr dirty="0"/>
          </a:p>
          <a:p>
            <a:pPr marL="0" lvl="0" indent="0">
              <a:buNone/>
            </a:pPr>
            <a:r>
              <a:rPr b="1" dirty="0"/>
              <a:t>AI (especially deep learning):</a:t>
            </a:r>
          </a:p>
          <a:p>
            <a:pPr marL="0" lvl="0" indent="0">
              <a:buNone/>
            </a:pPr>
            <a:endParaRPr b="1" dirty="0"/>
          </a:p>
          <a:p>
            <a:pPr lvl="0"/>
            <a:r>
              <a:rPr dirty="0"/>
              <a:t>Input → </a:t>
            </a:r>
            <a:r>
              <a:rPr b="1" dirty="0"/>
              <a:t>Black Box</a:t>
            </a:r>
            <a:r>
              <a:rPr dirty="0"/>
              <a:t> → Output</a:t>
            </a:r>
          </a:p>
          <a:p>
            <a:pPr marL="0" lvl="0" indent="0">
              <a:buNone/>
            </a:pPr>
            <a:endParaRPr dirty="0"/>
          </a:p>
          <a:p>
            <a:pPr lvl="0"/>
            <a:r>
              <a:rPr dirty="0"/>
              <a:t>“The model learned that pattern”</a:t>
            </a:r>
          </a:p>
          <a:p>
            <a:pPr marL="0" lvl="0" indent="0">
              <a:buNone/>
            </a:pPr>
            <a:endParaRPr dirty="0"/>
          </a:p>
          <a:p>
            <a:pPr marL="0" lvl="0" indent="0">
              <a:buNone/>
            </a:pPr>
            <a:r>
              <a:rPr dirty="0"/>
              <a:t>High explainability = Limited algorithms + Higher cost (+15-20%)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b="1" dirty="0"/>
              <a:t>Traditional IT:</a:t>
            </a:r>
          </a:p>
          <a:p>
            <a:pPr marL="0" lvl="0" indent="0">
              <a:buNone/>
            </a:pPr>
            <a:endParaRPr b="1" dirty="0"/>
          </a:p>
          <a:p>
            <a:pPr lvl="0"/>
            <a:r>
              <a:rPr dirty="0"/>
              <a:t>Human biases, limited scale</a:t>
            </a:r>
          </a:p>
          <a:p>
            <a:pPr marL="0" lvl="0" indent="0">
              <a:buNone/>
            </a:pPr>
            <a:endParaRPr dirty="0"/>
          </a:p>
          <a:p>
            <a:pPr marL="0" lvl="0" indent="0">
              <a:buNone/>
            </a:pPr>
            <a:r>
              <a:rPr b="1" dirty="0"/>
              <a:t>AI:</a:t>
            </a:r>
          </a:p>
          <a:p>
            <a:pPr marL="0" lvl="0" indent="0">
              <a:buNone/>
            </a:pPr>
            <a:endParaRPr b="1" dirty="0"/>
          </a:p>
          <a:p>
            <a:pPr lvl="0"/>
            <a:r>
              <a:rPr dirty="0"/>
              <a:t>Learns biases from historical data</a:t>
            </a:r>
          </a:p>
          <a:p>
            <a:pPr marL="0" lvl="0" indent="0">
              <a:buNone/>
            </a:pPr>
            <a:endParaRPr dirty="0"/>
          </a:p>
          <a:p>
            <a:pPr lvl="0"/>
            <a:r>
              <a:rPr dirty="0"/>
              <a:t>Applies at </a:t>
            </a:r>
            <a:r>
              <a:rPr b="1" dirty="0"/>
              <a:t>massive scale</a:t>
            </a:r>
          </a:p>
          <a:p>
            <a:pPr marL="0" lvl="0" indent="0">
              <a:buNone/>
            </a:pPr>
            <a:endParaRPr b="1" dirty="0"/>
          </a:p>
          <a:p>
            <a:pPr lvl="0"/>
            <a:r>
              <a:rPr dirty="0"/>
              <a:t>Hidden in model</a:t>
            </a:r>
          </a:p>
          <a:p>
            <a:pPr marL="0" lvl="0" indent="0">
              <a:buNone/>
            </a:pPr>
            <a:endParaRPr dirty="0"/>
          </a:p>
          <a:p>
            <a:pPr marL="0" lvl="0" indent="0">
              <a:buNone/>
            </a:pPr>
            <a:r>
              <a:rPr b="1" dirty="0"/>
              <a:t>One biased AI = Millions of biased decisions</a:t>
            </a:r>
          </a:p>
          <a:p>
            <a:pPr marL="0" lvl="0" indent="0">
              <a:buNone/>
            </a:pPr>
            <a:endParaRPr b="1" dirty="0"/>
          </a:p>
          <a:p>
            <a:pPr marL="0" lvl="0" indent="0">
              <a:buNone/>
            </a:pPr>
            <a:r>
              <a:rPr dirty="0"/>
              <a:t>Budget 10-30% for bias testing, diverse teams, monitoring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dirty="0"/>
              <a:t>Every AI investment must answer:</a:t>
            </a:r>
          </a:p>
          <a:p>
            <a:pPr marL="0" lvl="0" indent="0">
              <a:buNone/>
            </a:pPr>
            <a:endParaRPr dirty="0"/>
          </a:p>
          <a:p>
            <a:pPr marL="342900" lvl="0" indent="-342900">
              <a:buAutoNum type="arabicPeriod"/>
            </a:pPr>
            <a:r>
              <a:rPr b="1" dirty="0"/>
              <a:t>Data Readiness</a:t>
            </a:r>
            <a:r>
              <a:rPr dirty="0"/>
              <a:t> - Score 0-10, need ≥7?</a:t>
            </a:r>
          </a:p>
          <a:p>
            <a:pPr marL="0" lvl="0" indent="0">
              <a:buNone/>
            </a:pPr>
            <a:endParaRPr dirty="0"/>
          </a:p>
          <a:p>
            <a:pPr marL="342900" lvl="0" indent="-342900">
              <a:buAutoNum type="arabicPeriod"/>
            </a:pPr>
            <a:r>
              <a:rPr b="1" dirty="0"/>
              <a:t>Continuous Learning</a:t>
            </a:r>
            <a:r>
              <a:rPr dirty="0"/>
              <a:t> - 30-50% ongoing cost budgeted?</a:t>
            </a:r>
          </a:p>
          <a:p>
            <a:pPr marL="0" lvl="0" indent="0">
              <a:buNone/>
            </a:pPr>
            <a:endParaRPr dirty="0"/>
          </a:p>
          <a:p>
            <a:pPr marL="342900" lvl="0" indent="-342900">
              <a:buAutoNum type="arabicPeriod"/>
            </a:pPr>
            <a:r>
              <a:rPr b="1" dirty="0"/>
              <a:t>Accuracy vs. Risk</a:t>
            </a:r>
            <a:r>
              <a:rPr dirty="0"/>
              <a:t> - Does AI capability match requirements?</a:t>
            </a:r>
          </a:p>
          <a:p>
            <a:pPr marL="0" lvl="0" indent="0">
              <a:buNone/>
            </a:pPr>
            <a:endParaRPr dirty="0"/>
          </a:p>
          <a:p>
            <a:pPr marL="342900" lvl="0" indent="-342900">
              <a:buAutoNum type="arabicPeriod"/>
            </a:pPr>
            <a:r>
              <a:rPr b="1" dirty="0"/>
              <a:t>Explainability</a:t>
            </a:r>
            <a:r>
              <a:rPr dirty="0"/>
              <a:t> - Can we explain decisions (if required)?</a:t>
            </a:r>
          </a:p>
          <a:p>
            <a:pPr marL="0" lvl="0" indent="0">
              <a:buNone/>
            </a:pPr>
            <a:endParaRPr lang="en-AU" dirty="0"/>
          </a:p>
          <a:p>
            <a:pPr marL="0" lvl="0" indent="0">
              <a:buNone/>
            </a:pPr>
            <a:endParaRPr dirty="0"/>
          </a:p>
          <a:p>
            <a:pPr marL="342900" lvl="0" indent="-342900">
              <a:buAutoNum type="arabicPeriod"/>
            </a:pPr>
            <a:r>
              <a:rPr b="1" dirty="0"/>
              <a:t>Ethical Risk</a:t>
            </a:r>
            <a:r>
              <a:rPr dirty="0"/>
              <a:t> - Have we tested for bias?</a:t>
            </a:r>
          </a:p>
          <a:p>
            <a:pPr marL="0" lvl="0" indent="0">
              <a:buNone/>
            </a:pPr>
            <a:endParaRPr dirty="0"/>
          </a:p>
          <a:p>
            <a:pPr marL="0" lvl="0" indent="0">
              <a:buNone/>
            </a:pPr>
            <a:r>
              <a:rPr b="1" dirty="0"/>
              <a:t>Must pass BOTH traditional AND AI-specific criteria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AU" b="1" dirty="0"/>
              <a:t>Four Quadrants of AI Impact:</a:t>
            </a:r>
          </a:p>
          <a:p>
            <a:pPr marL="0" lvl="0" indent="0">
              <a:buNone/>
            </a:pPr>
            <a:r>
              <a:rPr lang="en-AU" b="1" dirty="0"/>
              <a:t>Classify AI initiatives:</a:t>
            </a:r>
          </a:p>
          <a:p>
            <a:pPr lvl="0"/>
            <a:r>
              <a:rPr lang="en-AU" b="1" dirty="0"/>
              <a:t>OPTIMIZE</a:t>
            </a:r>
            <a:r>
              <a:rPr lang="en-AU" dirty="0"/>
              <a:t> (Process + Incremental): Efficiency</a:t>
            </a:r>
          </a:p>
          <a:p>
            <a:pPr lvl="0"/>
            <a:r>
              <a:rPr lang="en-AU" b="1" dirty="0"/>
              <a:t>ENHANCE</a:t>
            </a:r>
            <a:r>
              <a:rPr lang="en-AU" dirty="0"/>
              <a:t> (Strategic + Incremental): Better products</a:t>
            </a:r>
          </a:p>
          <a:p>
            <a:pPr lvl="0"/>
            <a:r>
              <a:rPr lang="en-AU" b="1" dirty="0"/>
              <a:t>REVOLUTIONIZE</a:t>
            </a:r>
            <a:r>
              <a:rPr lang="en-AU" dirty="0"/>
              <a:t> (Process + Transformational): New processes</a:t>
            </a:r>
          </a:p>
          <a:p>
            <a:pPr lvl="0"/>
            <a:r>
              <a:rPr lang="en-AU" b="1" dirty="0"/>
              <a:t>TRANSFORM</a:t>
            </a:r>
            <a:r>
              <a:rPr lang="en-AU" dirty="0"/>
              <a:t> (Strategic + Transformational): New business models</a:t>
            </a:r>
          </a:p>
          <a:p>
            <a:pPr marL="0" lvl="0" indent="0">
              <a:buNone/>
            </a:pPr>
            <a:r>
              <a:rPr lang="en-AU" b="1" dirty="0"/>
              <a:t>Most organizations:</a:t>
            </a:r>
            <a:r>
              <a:rPr lang="en-AU" dirty="0"/>
              <a:t> 80% in OPTIMIZE quadrant</a:t>
            </a:r>
          </a:p>
          <a:p>
            <a:pPr marL="0" lvl="0" indent="0">
              <a:buNone/>
            </a:pPr>
            <a:r>
              <a:rPr lang="en-AU" b="1" dirty="0"/>
              <a:t>Use:</a:t>
            </a:r>
            <a:r>
              <a:rPr lang="en-AU" dirty="0"/>
              <a:t> Identify portfolio balance and gaps</a:t>
            </a:r>
          </a:p>
          <a:p>
            <a:pPr lvl="0"/>
            <a:r>
              <a:rPr lang="en-AU" dirty="0"/>
              <a:t>The Innovation Adoption Framework provides a roadmap for implementing AI in organisations</a:t>
            </a:r>
          </a:p>
          <a:p>
            <a:pPr lvl="0"/>
            <a:r>
              <a:rPr lang="en-AU" dirty="0"/>
              <a:t>Phase 1 is Knowledge Building - understanding what’s possible before making commitments</a:t>
            </a:r>
          </a:p>
          <a:p>
            <a:pPr lvl="0"/>
            <a:r>
              <a:rPr lang="en-AU" dirty="0"/>
              <a:t>Phase 2 is Strategic Alignment - connecting AI initiatives to specific business objectives</a:t>
            </a:r>
          </a:p>
          <a:p>
            <a:pPr lvl="0"/>
            <a:r>
              <a:rPr lang="en-AU" dirty="0"/>
              <a:t>Phase 3 is Capability Development - building or acquiring the needed skills and technologies</a:t>
            </a:r>
          </a:p>
          <a:p>
            <a:pPr lvl="0"/>
            <a:r>
              <a:rPr lang="en-AU" dirty="0"/>
              <a:t>Phase 4 is Pilot Implementation - testing in controlled environments to demonstrate value</a:t>
            </a:r>
          </a:p>
          <a:p>
            <a:pPr lvl="0"/>
            <a:r>
              <a:rPr lang="en-AU" dirty="0"/>
              <a:t>Phase 5 is Organisational Transformation - scaling successful approaches across the business</a:t>
            </a:r>
          </a:p>
          <a:p>
            <a:pPr lvl="0"/>
            <a:r>
              <a:rPr lang="en-AU" dirty="0"/>
              <a:t>The Digital Agriculture Services example illustrates this progression</a:t>
            </a:r>
          </a:p>
          <a:p>
            <a:pPr lvl="0"/>
            <a:r>
              <a:rPr lang="en-AU" dirty="0"/>
              <a:t>They began by building knowledge about how satellite imagery and ML could predict crop yields</a:t>
            </a:r>
          </a:p>
          <a:p>
            <a:pPr lvl="0"/>
            <a:r>
              <a:rPr lang="en-AU" dirty="0"/>
              <a:t>They aligned this with strategic business needs in agricultural insurance and investment</a:t>
            </a:r>
          </a:p>
          <a:p>
            <a:pPr lvl="0"/>
            <a:r>
              <a:rPr lang="en-AU" dirty="0"/>
              <a:t>They developed capabilities by building data science teams and satellite imagery processing</a:t>
            </a:r>
          </a:p>
          <a:p>
            <a:pPr lvl="0"/>
            <a:r>
              <a:rPr lang="en-AU" dirty="0"/>
              <a:t>Their pilot implementations tested predictions against ground-truth data in specific regions</a:t>
            </a:r>
          </a:p>
          <a:p>
            <a:pPr lvl="0"/>
            <a:r>
              <a:rPr lang="en-AU" dirty="0"/>
              <a:t>Now they’re transforming the agricultural intelligence landscape at organisational scale</a:t>
            </a:r>
          </a:p>
          <a:p>
            <a:pPr lvl="0"/>
            <a:r>
              <a:rPr lang="en-AU" dirty="0"/>
              <a:t>This framework applies to any significant innovation initiative, not just AI</a:t>
            </a:r>
          </a:p>
          <a:p>
            <a:pPr lvl="0"/>
            <a:r>
              <a:rPr lang="en-AU" dirty="0"/>
              <a:t>The key insight: skipping phases often leads to implementation failure</a:t>
            </a:r>
          </a:p>
          <a:p>
            <a:pPr lvl="0"/>
            <a:r>
              <a:rPr lang="en-AU" dirty="0"/>
              <a:t>Many organisations jump straight to pilots without strategic alignment or capability building</a:t>
            </a:r>
          </a:p>
          <a:p>
            <a:pPr lvl="0"/>
            <a:r>
              <a:rPr lang="en-AU" dirty="0"/>
              <a:t>The KPMG framework provides additional detail on implementing each phase</a:t>
            </a:r>
          </a:p>
          <a:p>
            <a:pPr lvl="0"/>
            <a:r>
              <a:rPr lang="en-AU" dirty="0"/>
              <a:t>What phase is your organisation currently in? Are you trying to skip essential steps?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BDFEC3-8487-43E8-A154-7C12CBC1FFF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7609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11/5/25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11/5/25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11/5/25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11/5/25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11/5/25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11/5/25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11/5/25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11/5/25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11/5/25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11/5/25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11/5/25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11/5/25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342900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indent="-34290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34290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14500" indent="-34290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indent="-34290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400300" indent="-34290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34290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86100" indent="-34290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Slide Background">
            <a:extLst>
              <a:ext uri="{FF2B5EF4-FFF2-40B4-BE49-F238E27FC236}">
                <a16:creationId xmlns:a16="http://schemas.microsoft.com/office/drawing/2014/main" id="{699EBD07-7968-467C-82EE-7283E46512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9143998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1" descr="images/crossroads.png">
            <a:extLst>
              <a:ext uri="{FF2B5EF4-FFF2-40B4-BE49-F238E27FC236}">
                <a16:creationId xmlns:a16="http://schemas.microsoft.com/office/drawing/2014/main" id="{3393F436-1815-88EF-8D5D-3CB4A1E182F8}"/>
              </a:ext>
            </a:extLst>
          </p:cNvPr>
          <p:cNvPicPr>
            <a:picLocks noGrp="1" noChangeAspect="1"/>
          </p:cNvPicPr>
          <p:nvPr/>
        </p:nvPicPr>
        <p:blipFill>
          <a:blip r:embed="rId3"/>
          <a:srcRect t="4084" b="11541"/>
          <a:stretch>
            <a:fillRect/>
          </a:stretch>
        </p:blipFill>
        <p:spPr bwMode="auto">
          <a:xfrm>
            <a:off x="20" y="10"/>
            <a:ext cx="4571979" cy="3857612"/>
          </a:xfrm>
          <a:prstGeom prst="rect">
            <a:avLst/>
          </a:prstGeom>
          <a:noFill/>
        </p:spPr>
      </p:pic>
      <p:pic>
        <p:nvPicPr>
          <p:cNvPr id="6" name="Picture 1" descr="images/qr-course.png">
            <a:extLst>
              <a:ext uri="{FF2B5EF4-FFF2-40B4-BE49-F238E27FC236}">
                <a16:creationId xmlns:a16="http://schemas.microsoft.com/office/drawing/2014/main" id="{3A7EF62E-4782-7A34-1041-C72CCBECF0FC}"/>
              </a:ext>
            </a:extLst>
          </p:cNvPr>
          <p:cNvPicPr>
            <a:picLocks noGrp="1" noChangeAspect="1"/>
          </p:cNvPicPr>
          <p:nvPr/>
        </p:nvPicPr>
        <p:blipFill>
          <a:blip r:embed="rId4"/>
          <a:srcRect t="7525" b="8101"/>
          <a:stretch>
            <a:fillRect/>
          </a:stretch>
        </p:blipFill>
        <p:spPr bwMode="auto">
          <a:xfrm>
            <a:off x="4572000" y="10"/>
            <a:ext cx="4571999" cy="3857612"/>
          </a:xfrm>
          <a:prstGeom prst="rect">
            <a:avLst/>
          </a:prstGeom>
          <a:noFill/>
        </p:spPr>
      </p:pic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F489C2E0-4895-4B72-85EA-7EE9FAFFDC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857623"/>
            <a:ext cx="9143999" cy="1285877"/>
          </a:xfrm>
          <a:prstGeom prst="rect">
            <a:avLst/>
          </a:prstGeom>
          <a:ln>
            <a:noFill/>
          </a:ln>
          <a:effectLst>
            <a:outerShdw blurRad="596900" dist="330200" dir="10800000" sx="87000" sy="87000" algn="t" rotWithShape="0">
              <a:srgbClr val="000000">
                <a:alpha val="2666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2166" y="4054466"/>
            <a:ext cx="5261625" cy="878624"/>
          </a:xfrm>
        </p:spPr>
        <p:txBody>
          <a:bodyPr anchor="ctr">
            <a:normAutofit/>
          </a:bodyPr>
          <a:lstStyle/>
          <a:p>
            <a:pPr marL="0" lvl="0" indent="0" algn="l">
              <a:buNone/>
            </a:pPr>
            <a:r>
              <a:rPr lang="en-AU" sz="3000"/>
              <a:t>AI-Driven Business Innovation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03792" y="4054465"/>
            <a:ext cx="2998041" cy="878625"/>
          </a:xfrm>
        </p:spPr>
        <p:txBody>
          <a:bodyPr anchor="ctr">
            <a:normAutofit/>
          </a:bodyPr>
          <a:lstStyle/>
          <a:p>
            <a:pPr marL="0" lvl="0" indent="0" algn="r">
              <a:lnSpc>
                <a:spcPct val="90000"/>
              </a:lnSpc>
              <a:buNone/>
            </a:pPr>
            <a:r>
              <a:rPr lang="en-AU" sz="1300"/>
              <a:t>Strategic Frameworks for AI Investment Decisions</a:t>
            </a:r>
            <a:br>
              <a:rPr lang="en-AU" sz="1300"/>
            </a:br>
            <a:br>
              <a:rPr lang="en-AU" sz="1300"/>
            </a:br>
            <a:r>
              <a:rPr lang="en-AU" sz="1300"/>
              <a:t>Dr. Michael Borck | Curtin University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9214" y="4767262"/>
            <a:ext cx="2111841" cy="273844"/>
          </a:xfrm>
        </p:spPr>
        <p:txBody>
          <a:bodyPr>
            <a:normAutofit/>
          </a:bodyPr>
          <a:lstStyle/>
          <a:p>
            <a:pPr marL="0" lvl="0" indent="0">
              <a:spcAft>
                <a:spcPts val="600"/>
              </a:spcAft>
              <a:buNone/>
            </a:pPr>
            <a:r>
              <a:rPr lang="en-AU">
                <a:solidFill>
                  <a:schemeClr val="tx1"/>
                </a:solidFill>
              </a:rPr>
              <a:t>2025-11-05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t>Framework 1: AI Transformation Matrix</a:t>
            </a:r>
          </a:p>
        </p:txBody>
      </p:sp>
      <p:pic>
        <p:nvPicPr>
          <p:cNvPr id="3" name="Picture 1" descr="images/transform-matrix.png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543049" y="1063229"/>
            <a:ext cx="6100763" cy="4080271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7AB2A90-5DE4-936A-B8A0-EA027E5A7304}"/>
              </a:ext>
            </a:extLst>
          </p:cNvPr>
          <p:cNvSpPr txBox="1"/>
          <p:nvPr/>
        </p:nvSpPr>
        <p:spPr>
          <a:xfrm>
            <a:off x="7093502" y="4568189"/>
            <a:ext cx="2050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AI Generated Image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t>Framework 2: Data Value Pyramid</a:t>
            </a:r>
          </a:p>
        </p:txBody>
      </p:sp>
      <p:pic>
        <p:nvPicPr>
          <p:cNvPr id="3" name="Picture 1" descr="images/data-value.png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200149" y="885825"/>
            <a:ext cx="7015163" cy="4257675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FD3A94E-3A26-88FA-9A07-003616778BF6}"/>
              </a:ext>
            </a:extLst>
          </p:cNvPr>
          <p:cNvSpPr txBox="1"/>
          <p:nvPr/>
        </p:nvSpPr>
        <p:spPr>
          <a:xfrm>
            <a:off x="7093502" y="4568189"/>
            <a:ext cx="2050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AI Generated Image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t>Match AI to Data Maturity</a:t>
            </a:r>
          </a:p>
        </p:txBody>
      </p:sp>
      <p:pic>
        <p:nvPicPr>
          <p:cNvPr id="3" name="Picture 1" descr="images/data-maturity.png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28613" y="1193800"/>
            <a:ext cx="8229600" cy="3374389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A90587F-44EC-2E0A-5B1E-BDED4258A44E}"/>
              </a:ext>
            </a:extLst>
          </p:cNvPr>
          <p:cNvSpPr txBox="1"/>
          <p:nvPr/>
        </p:nvSpPr>
        <p:spPr>
          <a:xfrm>
            <a:off x="7093502" y="4568189"/>
            <a:ext cx="2050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AI Generated Image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t>Why 85% of AI projects fail</a:t>
            </a:r>
          </a:p>
        </p:txBody>
      </p:sp>
      <p:pic>
        <p:nvPicPr>
          <p:cNvPr id="3" name="Picture 1" descr="images/gated.png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57199" y="1063229"/>
            <a:ext cx="8229599" cy="3765945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5307265-AEBD-CC75-C48B-E5D644944E3C}"/>
              </a:ext>
            </a:extLst>
          </p:cNvPr>
          <p:cNvSpPr txBox="1"/>
          <p:nvPr/>
        </p:nvSpPr>
        <p:spPr>
          <a:xfrm>
            <a:off x="7093502" y="4568189"/>
            <a:ext cx="2050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AI Generated Image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t>Exercise 1: AI Tech Radar</a:t>
            </a:r>
          </a:p>
        </p:txBody>
      </p:sp>
      <p:pic>
        <p:nvPicPr>
          <p:cNvPr id="3" name="Picture 1" descr="images/ai-tech-radar.png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57200" y="1193800"/>
            <a:ext cx="8015288" cy="39497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99E8E5F-B97C-4DF6-2BD4-6C7A9E083A74}"/>
              </a:ext>
            </a:extLst>
          </p:cNvPr>
          <p:cNvSpPr txBox="1"/>
          <p:nvPr/>
        </p:nvSpPr>
        <p:spPr>
          <a:xfrm>
            <a:off x="7093502" y="4568189"/>
            <a:ext cx="2050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AI Generated Image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t>Break</a:t>
            </a:r>
          </a:p>
        </p:txBody>
      </p:sp>
      <p:pic>
        <p:nvPicPr>
          <p:cNvPr id="3" name="Picture 1" descr="images/break.pn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71513" y="1193800"/>
            <a:ext cx="7400925" cy="3390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49F6B1D-816C-75EC-3427-AFD755C2722C}"/>
              </a:ext>
            </a:extLst>
          </p:cNvPr>
          <p:cNvSpPr txBox="1"/>
          <p:nvPr/>
        </p:nvSpPr>
        <p:spPr>
          <a:xfrm>
            <a:off x="7093502" y="4568189"/>
            <a:ext cx="2050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AI Generated Image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t>Framework 3: Three Horizons Model</a:t>
            </a:r>
          </a:p>
        </p:txBody>
      </p:sp>
      <p:pic>
        <p:nvPicPr>
          <p:cNvPr id="3" name="Picture 1" descr="images/3-horizons.png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85738" y="1193800"/>
            <a:ext cx="8501062" cy="3390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D095BAD-601F-6BBB-D44B-FCC9F1ABB45F}"/>
              </a:ext>
            </a:extLst>
          </p:cNvPr>
          <p:cNvSpPr txBox="1"/>
          <p:nvPr/>
        </p:nvSpPr>
        <p:spPr>
          <a:xfrm>
            <a:off x="7093502" y="4568189"/>
            <a:ext cx="2050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AI Generated Image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t>Portfolio Balance</a:t>
            </a:r>
          </a:p>
        </p:txBody>
      </p:sp>
      <p:pic>
        <p:nvPicPr>
          <p:cNvPr id="3" name="Picture 1" descr="images/balanced-portfolio.png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85738" y="1193800"/>
            <a:ext cx="8672512" cy="3390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2065652-60C3-D097-93F7-D36362C2CED6}"/>
              </a:ext>
            </a:extLst>
          </p:cNvPr>
          <p:cNvSpPr txBox="1"/>
          <p:nvPr/>
        </p:nvSpPr>
        <p:spPr>
          <a:xfrm>
            <a:off x="7093502" y="4568189"/>
            <a:ext cx="2050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AI Generated Image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t>Framework 4: Innovation Adoption Framework</a:t>
            </a:r>
          </a:p>
        </p:txBody>
      </p:sp>
      <p:pic>
        <p:nvPicPr>
          <p:cNvPr id="3" name="Picture 1" descr="images/investment-model.png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870200" y="1193800"/>
            <a:ext cx="3390900" cy="3390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925E43E-F5FA-D4C8-100F-24C12D76883C}"/>
              </a:ext>
            </a:extLst>
          </p:cNvPr>
          <p:cNvSpPr txBox="1"/>
          <p:nvPr/>
        </p:nvSpPr>
        <p:spPr>
          <a:xfrm>
            <a:off x="7093502" y="4568189"/>
            <a:ext cx="2050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AI Generated Image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t>The 5 Adoption Barriers</a:t>
            </a:r>
          </a:p>
        </p:txBody>
      </p:sp>
      <p:pic>
        <p:nvPicPr>
          <p:cNvPr id="3" name="Picture 1" descr="images/adoption-barriers.png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842963" y="857251"/>
            <a:ext cx="8043862" cy="408027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F310ED1-68B5-68C6-1F63-110E1434F235}"/>
              </a:ext>
            </a:extLst>
          </p:cNvPr>
          <p:cNvSpPr txBox="1"/>
          <p:nvPr/>
        </p:nvSpPr>
        <p:spPr>
          <a:xfrm>
            <a:off x="7093502" y="4568189"/>
            <a:ext cx="2050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AI Generated Image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t>Today’s Schedule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r>
              <a:rPr b="1"/>
              <a:t>Morning Session:</a:t>
            </a:r>
          </a:p>
          <a:p>
            <a:pPr lvl="0"/>
            <a:r>
              <a:t>What Makes AI Different</a:t>
            </a:r>
          </a:p>
          <a:p>
            <a:pPr lvl="0"/>
            <a:r>
              <a:t>Exercise 1: AI Tech Radar</a:t>
            </a:r>
          </a:p>
          <a:p>
            <a:pPr lvl="0"/>
            <a:r>
              <a:t>Strategic Frameworks</a:t>
            </a:r>
          </a:p>
          <a:p>
            <a:pPr lvl="0"/>
            <a:r>
              <a:t>Exercise 2: AI-Assisted Strategic Analysis</a:t>
            </a:r>
          </a:p>
          <a:p>
            <a:pPr marL="0" lvl="0" indent="0">
              <a:buNone/>
            </a:pPr>
            <a:r>
              <a:rPr b="1"/>
              <a:t>Afternoon Session:</a:t>
            </a:r>
          </a:p>
          <a:p>
            <a:pPr lvl="0"/>
            <a:r>
              <a:t>AI Investment Model</a:t>
            </a:r>
          </a:p>
          <a:p>
            <a:pPr lvl="0"/>
            <a:r>
              <a:t>Exercise 3: Dragon’s Den</a:t>
            </a:r>
          </a:p>
          <a:p>
            <a:pPr lvl="0"/>
            <a:r>
              <a:t>Exercise 4: Strategic Response Scenarios</a:t>
            </a:r>
          </a:p>
          <a:p>
            <a:pPr lvl="0"/>
            <a:r>
              <a:t>Debrief &amp; Action Planning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t>Adoption Readiness Assessment</a:t>
            </a:r>
          </a:p>
        </p:txBody>
      </p:sp>
      <p:pic>
        <p:nvPicPr>
          <p:cNvPr id="3" name="Picture 1" descr="images/readiness.png"/>
          <p:cNvPicPr>
            <a:picLocks noGrp="1" noChangeAspect="1"/>
          </p:cNvPicPr>
          <p:nvPr/>
        </p:nvPicPr>
        <p:blipFill>
          <a:blip r:embed="rId3"/>
          <a:srcRect t="14513"/>
          <a:stretch>
            <a:fillRect/>
          </a:stretch>
        </p:blipFill>
        <p:spPr bwMode="auto">
          <a:xfrm>
            <a:off x="457199" y="1063230"/>
            <a:ext cx="7858125" cy="352147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991EDB2-BFF0-2FA4-4AAE-A37FDA94B5FA}"/>
              </a:ext>
            </a:extLst>
          </p:cNvPr>
          <p:cNvSpPr txBox="1"/>
          <p:nvPr/>
        </p:nvSpPr>
        <p:spPr>
          <a:xfrm>
            <a:off x="7093502" y="4568189"/>
            <a:ext cx="2050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AI Generated Image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t>Exercise 2: AI-Assisted Strategic Analysis</a:t>
            </a:r>
          </a:p>
        </p:txBody>
      </p:sp>
      <p:pic>
        <p:nvPicPr>
          <p:cNvPr id="3" name="Picture 1" descr="images/ai-assisted.png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57200" y="1193800"/>
            <a:ext cx="8229600" cy="3390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788B58E-84F8-04BF-3237-F2F1D221B55F}"/>
              </a:ext>
            </a:extLst>
          </p:cNvPr>
          <p:cNvSpPr txBox="1"/>
          <p:nvPr/>
        </p:nvSpPr>
        <p:spPr>
          <a:xfrm>
            <a:off x="7093502" y="4568189"/>
            <a:ext cx="2050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AI Generated Image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t>Lunch</a:t>
            </a:r>
          </a:p>
        </p:txBody>
      </p:sp>
      <p:pic>
        <p:nvPicPr>
          <p:cNvPr id="3" name="Picture 1" descr="images/lunch.pn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85875" y="1193800"/>
            <a:ext cx="6858000" cy="3390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FCEBF5-17C9-D6C8-83F9-7C33CA1E1DE2}"/>
              </a:ext>
            </a:extLst>
          </p:cNvPr>
          <p:cNvSpPr txBox="1"/>
          <p:nvPr/>
        </p:nvSpPr>
        <p:spPr>
          <a:xfrm>
            <a:off x="7093502" y="4568189"/>
            <a:ext cx="2050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AI Generated Image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t>Framework 5: AI Investment Model</a:t>
            </a:r>
          </a:p>
        </p:txBody>
      </p:sp>
      <p:pic>
        <p:nvPicPr>
          <p:cNvPr id="3" name="Picture 1" descr="images/investment-model-scales.png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785813" y="1193800"/>
            <a:ext cx="7172325" cy="3390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E5BA4E5-133D-389F-0816-456115CBA4D1}"/>
              </a:ext>
            </a:extLst>
          </p:cNvPr>
          <p:cNvSpPr txBox="1"/>
          <p:nvPr/>
        </p:nvSpPr>
        <p:spPr>
          <a:xfrm>
            <a:off x="7093502" y="4568189"/>
            <a:ext cx="2050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AI Generated Image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t>The 4 Value Categories</a:t>
            </a:r>
          </a:p>
        </p:txBody>
      </p:sp>
      <p:pic>
        <p:nvPicPr>
          <p:cNvPr id="3" name="Picture 1" descr="images/4-value-categories.png"/>
          <p:cNvPicPr>
            <a:picLocks noGrp="1" noChangeAspect="1"/>
          </p:cNvPicPr>
          <p:nvPr/>
        </p:nvPicPr>
        <p:blipFill>
          <a:blip r:embed="rId3"/>
          <a:srcRect t="13626"/>
          <a:stretch>
            <a:fillRect/>
          </a:stretch>
        </p:blipFill>
        <p:spPr bwMode="auto">
          <a:xfrm>
            <a:off x="700088" y="1063229"/>
            <a:ext cx="7872412" cy="3874292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5686BC2-A65E-A500-8EDD-2174857D9C10}"/>
              </a:ext>
            </a:extLst>
          </p:cNvPr>
          <p:cNvSpPr txBox="1"/>
          <p:nvPr/>
        </p:nvSpPr>
        <p:spPr>
          <a:xfrm>
            <a:off x="7093502" y="4568189"/>
            <a:ext cx="2050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AI Generated Image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t>AI-Specific: The 5 Criteria</a:t>
            </a:r>
          </a:p>
        </p:txBody>
      </p:sp>
      <p:pic>
        <p:nvPicPr>
          <p:cNvPr id="3" name="Picture 1" descr="images/5-criteria.png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00075" y="1193800"/>
            <a:ext cx="8086725" cy="3390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CA2F7DF-6597-F9D9-EC0C-FEEEB6F85C2C}"/>
              </a:ext>
            </a:extLst>
          </p:cNvPr>
          <p:cNvSpPr txBox="1"/>
          <p:nvPr/>
        </p:nvSpPr>
        <p:spPr>
          <a:xfrm>
            <a:off x="7093502" y="4568189"/>
            <a:ext cx="2050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AI Generated Image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t>The Strategic Dilemma</a:t>
            </a:r>
          </a:p>
        </p:txBody>
      </p:sp>
      <p:pic>
        <p:nvPicPr>
          <p:cNvPr id="3" name="Picture 1" descr="images/strategic-dilemma.png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57199" y="1193800"/>
            <a:ext cx="8229599" cy="3390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3E7B03D-CCB1-E064-FBFC-D7DF522F2C6F}"/>
              </a:ext>
            </a:extLst>
          </p:cNvPr>
          <p:cNvSpPr txBox="1"/>
          <p:nvPr/>
        </p:nvSpPr>
        <p:spPr>
          <a:xfrm>
            <a:off x="7093502" y="4568189"/>
            <a:ext cx="2050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AI Generated Image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t>Break</a:t>
            </a:r>
          </a:p>
        </p:txBody>
      </p:sp>
      <p:pic>
        <p:nvPicPr>
          <p:cNvPr id="3" name="Picture 1" descr="images/break.pn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85799" y="1193800"/>
            <a:ext cx="8229599" cy="3390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E1AD285-B99D-2A46-FC3E-827681E3336E}"/>
              </a:ext>
            </a:extLst>
          </p:cNvPr>
          <p:cNvSpPr txBox="1"/>
          <p:nvPr/>
        </p:nvSpPr>
        <p:spPr>
          <a:xfrm>
            <a:off x="7093502" y="4568189"/>
            <a:ext cx="2050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AI Generated Image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t>Exercise 3: Dragon’s Den</a:t>
            </a:r>
          </a:p>
        </p:txBody>
      </p:sp>
      <p:pic>
        <p:nvPicPr>
          <p:cNvPr id="3" name="Picture 1" descr="images/dragons-den.png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00075" y="857250"/>
            <a:ext cx="8229600" cy="372745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905902D-D012-3D17-55C8-8DC5073DBD3D}"/>
              </a:ext>
            </a:extLst>
          </p:cNvPr>
          <p:cNvSpPr txBox="1"/>
          <p:nvPr/>
        </p:nvSpPr>
        <p:spPr>
          <a:xfrm>
            <a:off x="7093502" y="4568189"/>
            <a:ext cx="2050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AI Generated Image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t>Exercise 4: Strategic Response Scenarios</a:t>
            </a:r>
          </a:p>
        </p:txBody>
      </p:sp>
      <p:pic>
        <p:nvPicPr>
          <p:cNvPr id="3" name="Picture 1" descr="images/strategic-response.png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57200" y="1193800"/>
            <a:ext cx="8229600" cy="3390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B009117-17EE-BC60-C22C-8324C809217C}"/>
              </a:ext>
            </a:extLst>
          </p:cNvPr>
          <p:cNvSpPr txBox="1"/>
          <p:nvPr/>
        </p:nvSpPr>
        <p:spPr>
          <a:xfrm>
            <a:off x="7093502" y="4568189"/>
            <a:ext cx="2050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AI Generated Image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t>Traditional vs. AI</a:t>
            </a:r>
          </a:p>
        </p:txBody>
      </p:sp>
      <p:pic>
        <p:nvPicPr>
          <p:cNvPr id="3" name="Picture 1" descr="images/difference.png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528763" y="884236"/>
            <a:ext cx="5829300" cy="4259263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BA4977E-39C9-09A8-D1D5-A0894889197D}"/>
              </a:ext>
            </a:extLst>
          </p:cNvPr>
          <p:cNvSpPr txBox="1"/>
          <p:nvPr/>
        </p:nvSpPr>
        <p:spPr>
          <a:xfrm>
            <a:off x="7093502" y="4568189"/>
            <a:ext cx="2050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AI Generated Image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t>What You Learned Today</a:t>
            </a:r>
          </a:p>
        </p:txBody>
      </p:sp>
      <p:pic>
        <p:nvPicPr>
          <p:cNvPr id="3" name="Picture 1" descr="images/what-you-learned.png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157288" y="871539"/>
            <a:ext cx="6686550" cy="4065982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C8639A5-5CCA-8C4B-93AC-50A93A6272E3}"/>
              </a:ext>
            </a:extLst>
          </p:cNvPr>
          <p:cNvSpPr txBox="1"/>
          <p:nvPr/>
        </p:nvSpPr>
        <p:spPr>
          <a:xfrm>
            <a:off x="7093502" y="4568189"/>
            <a:ext cx="2050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AI Generated Image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t>The Monday Morning Test</a:t>
            </a:r>
          </a:p>
        </p:txBody>
      </p:sp>
      <p:pic>
        <p:nvPicPr>
          <p:cNvPr id="3" name="Picture 1" descr="images/monday.png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00037" y="957263"/>
            <a:ext cx="8601075" cy="3980257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9FA14D5-C62A-101A-63FF-A52CA43B9A6E}"/>
              </a:ext>
            </a:extLst>
          </p:cNvPr>
          <p:cNvSpPr txBox="1"/>
          <p:nvPr/>
        </p:nvSpPr>
        <p:spPr>
          <a:xfrm>
            <a:off x="7093502" y="4568189"/>
            <a:ext cx="2050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AI Generated Image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t>The 5 Frameworks: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224" y="1200151"/>
            <a:ext cx="8946776" cy="3394472"/>
          </a:xfrm>
        </p:spPr>
        <p:txBody>
          <a:bodyPr/>
          <a:lstStyle/>
          <a:p>
            <a:pPr marL="0" lvl="0" indent="0">
              <a:buNone/>
            </a:pPr>
            <a:r>
              <a:rPr b="1" dirty="0"/>
              <a:t>Framework 1: AI Transformation Matrix</a:t>
            </a:r>
            <a:r>
              <a:rPr dirty="0"/>
              <a:t> - Portfolio balance</a:t>
            </a:r>
          </a:p>
          <a:p>
            <a:pPr marL="0" lvl="0" indent="0">
              <a:buNone/>
            </a:pPr>
            <a:r>
              <a:rPr b="1" dirty="0"/>
              <a:t>Framework 2: Data Value Pyramid</a:t>
            </a:r>
            <a:r>
              <a:rPr dirty="0"/>
              <a:t> - Match AI to data maturity</a:t>
            </a:r>
          </a:p>
          <a:p>
            <a:pPr marL="0" lvl="0" indent="0">
              <a:buNone/>
            </a:pPr>
            <a:r>
              <a:rPr b="1" dirty="0"/>
              <a:t>Framework 3: Three Horizons Model</a:t>
            </a:r>
            <a:r>
              <a:rPr dirty="0"/>
              <a:t> - Balance across timeframes</a:t>
            </a:r>
          </a:p>
          <a:p>
            <a:pPr marL="0" lvl="0" indent="0">
              <a:buNone/>
            </a:pPr>
            <a:r>
              <a:rPr b="1" dirty="0"/>
              <a:t>Framework 4: Innovation Adoption</a:t>
            </a:r>
            <a:r>
              <a:rPr dirty="0"/>
              <a:t> - Organizational readiness</a:t>
            </a:r>
          </a:p>
          <a:p>
            <a:pPr marL="0" lvl="0" indent="0">
              <a:buNone/>
            </a:pPr>
            <a:r>
              <a:rPr b="1" dirty="0"/>
              <a:t>Framework 5: AI Investment Model</a:t>
            </a:r>
            <a:r>
              <a:rPr dirty="0"/>
              <a:t> - Traditional + AI-specific criteria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751DA88-635D-D5BF-823F-9B9D96F82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091109"/>
            <a:ext cx="7368988" cy="1318176"/>
          </a:xfrm>
        </p:spPr>
        <p:txBody>
          <a:bodyPr anchor="t">
            <a:normAutofit/>
          </a:bodyPr>
          <a:lstStyle/>
          <a:p>
            <a:pPr marL="0" lvl="0" indent="0">
              <a:buNone/>
            </a:pPr>
            <a:r>
              <a:rPr lang="en-AU" sz="2000" b="1" dirty="0"/>
              <a:t>Contact:</a:t>
            </a:r>
            <a:r>
              <a:rPr lang="en-AU" sz="2000" dirty="0"/>
              <a:t> </a:t>
            </a:r>
            <a:r>
              <a:rPr lang="en-AU" sz="2000" dirty="0" err="1"/>
              <a:t>michael.borck@curtin.edu.au</a:t>
            </a:r>
            <a:endParaRPr lang="en-AU" sz="2000" dirty="0"/>
          </a:p>
          <a:p>
            <a:pPr marL="0" lvl="0" indent="0">
              <a:buNone/>
            </a:pPr>
            <a:r>
              <a:rPr lang="en-AU" sz="2000" b="1" dirty="0"/>
              <a:t>Materials:</a:t>
            </a:r>
            <a:r>
              <a:rPr lang="en-AU" sz="2000" dirty="0"/>
              <a:t> https://exec-</a:t>
            </a:r>
            <a:r>
              <a:rPr lang="en-AU" sz="2000" dirty="0" err="1"/>
              <a:t>ed.github.io</a:t>
            </a:r>
            <a:r>
              <a:rPr lang="en-AU" sz="2000" dirty="0"/>
              <a:t>/ai-business-innovation/</a:t>
            </a:r>
          </a:p>
        </p:txBody>
      </p:sp>
      <p:pic>
        <p:nvPicPr>
          <p:cNvPr id="4" name="Picture 1" descr="images/qr-survey.png">
            <a:extLst>
              <a:ext uri="{FF2B5EF4-FFF2-40B4-BE49-F238E27FC236}">
                <a16:creationId xmlns:a16="http://schemas.microsoft.com/office/drawing/2014/main" id="{3D3500B2-A159-FF55-8C23-9B1483464F10}"/>
              </a:ext>
            </a:extLst>
          </p:cNvPr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761466" y="86978"/>
            <a:ext cx="4382533" cy="4382533"/>
          </a:xfrm>
          <a:prstGeom prst="rect">
            <a:avLst/>
          </a:prstGeom>
          <a:noFill/>
        </p:spPr>
      </p:pic>
      <p:pic>
        <p:nvPicPr>
          <p:cNvPr id="5" name="Picture 4" descr="images/feedback.png">
            <a:extLst>
              <a:ext uri="{FF2B5EF4-FFF2-40B4-BE49-F238E27FC236}">
                <a16:creationId xmlns:a16="http://schemas.microsoft.com/office/drawing/2014/main" id="{E5EE7089-87FA-1E6F-28FB-AE7ED09EC966}"/>
              </a:ext>
            </a:extLst>
          </p:cNvPr>
          <p:cNvPicPr>
            <a:picLocks noGrp="1"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588179" y="1081590"/>
            <a:ext cx="2591063" cy="2591063"/>
          </a:xfrm>
          <a:prstGeom prst="rect">
            <a:avLst/>
          </a:prstGeom>
          <a:noFill/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792AA144-DDFF-C43B-6866-516C9091D0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5053149"/>
            <a:ext cx="9144000" cy="92524"/>
            <a:chOff x="1" y="6737460"/>
            <a:chExt cx="12192000" cy="12336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6557A69-9517-26A8-EF3F-E65057EEC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6034320" y="703141"/>
              <a:ext cx="123362" cy="12192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7C5987E-7AB5-0A21-D727-68B38B342C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240559" y="4909383"/>
              <a:ext cx="123362" cy="3779520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itle 7">
            <a:extLst>
              <a:ext uri="{FF2B5EF4-FFF2-40B4-BE49-F238E27FC236}">
                <a16:creationId xmlns:a16="http://schemas.microsoft.com/office/drawing/2014/main" id="{0DBFEFA3-5013-59C7-D2F7-B3C5A6E3C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Thank You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323C338-ADE5-17F5-DF4F-809D8539DFF1}"/>
              </a:ext>
            </a:extLst>
          </p:cNvPr>
          <p:cNvSpPr txBox="1"/>
          <p:nvPr/>
        </p:nvSpPr>
        <p:spPr>
          <a:xfrm>
            <a:off x="2521502" y="3425424"/>
            <a:ext cx="14275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AI Generated Image</a:t>
            </a:r>
          </a:p>
        </p:txBody>
      </p:sp>
    </p:spTree>
    <p:extLst>
      <p:ext uri="{BB962C8B-B14F-4D97-AF65-F5344CB8AC3E}">
        <p14:creationId xmlns:p14="http://schemas.microsoft.com/office/powerpoint/2010/main" val="27811772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t>1. Data Dependency</a:t>
            </a:r>
          </a:p>
        </p:txBody>
      </p:sp>
      <p:pic>
        <p:nvPicPr>
          <p:cNvPr id="3" name="Picture 1" descr="images/data-dependency.png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485901" y="1193799"/>
            <a:ext cx="6372224" cy="3743721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C6FBF51-A615-A702-2CEA-535200E3C04F}"/>
              </a:ext>
            </a:extLst>
          </p:cNvPr>
          <p:cNvSpPr txBox="1"/>
          <p:nvPr/>
        </p:nvSpPr>
        <p:spPr>
          <a:xfrm>
            <a:off x="7093502" y="4568189"/>
            <a:ext cx="2050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AI Generated Image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t>2. Continuous Learning</a:t>
            </a:r>
          </a:p>
        </p:txBody>
      </p:sp>
      <p:pic>
        <p:nvPicPr>
          <p:cNvPr id="3" name="Picture 1" descr="images/continuous.png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171575" y="1193800"/>
            <a:ext cx="6858000" cy="3390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E69D8A5-82A2-48D9-BDE1-C347A33B7A0B}"/>
              </a:ext>
            </a:extLst>
          </p:cNvPr>
          <p:cNvSpPr txBox="1"/>
          <p:nvPr/>
        </p:nvSpPr>
        <p:spPr>
          <a:xfrm>
            <a:off x="7093502" y="4568189"/>
            <a:ext cx="2050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AI Generated Image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t>3. Probabilistic Nature</a:t>
            </a:r>
          </a:p>
        </p:txBody>
      </p:sp>
      <p:pic>
        <p:nvPicPr>
          <p:cNvPr id="3" name="Picture 1" descr="images/probabilistic.png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071563" y="1193800"/>
            <a:ext cx="6815137" cy="3390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D919050-94A3-90A8-5940-65100056FA81}"/>
              </a:ext>
            </a:extLst>
          </p:cNvPr>
          <p:cNvSpPr txBox="1"/>
          <p:nvPr/>
        </p:nvSpPr>
        <p:spPr>
          <a:xfrm>
            <a:off x="7093502" y="4568189"/>
            <a:ext cx="2050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AI Generated Image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t>4. Black Box Problem</a:t>
            </a:r>
          </a:p>
        </p:txBody>
      </p:sp>
      <p:pic>
        <p:nvPicPr>
          <p:cNvPr id="3" name="Picture 1" descr="images/blackbox.png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71513" y="1193800"/>
            <a:ext cx="7229475" cy="3390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493D234-D863-CA6D-CE8E-A9904D02E6EE}"/>
              </a:ext>
            </a:extLst>
          </p:cNvPr>
          <p:cNvSpPr txBox="1"/>
          <p:nvPr/>
        </p:nvSpPr>
        <p:spPr>
          <a:xfrm>
            <a:off x="7093502" y="4568189"/>
            <a:ext cx="2050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AI Generated Image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t>5. Ethical &amp; Bias Risk</a:t>
            </a:r>
          </a:p>
        </p:txBody>
      </p:sp>
      <p:pic>
        <p:nvPicPr>
          <p:cNvPr id="3" name="Picture 1" descr="images/bias.png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85788" y="1193800"/>
            <a:ext cx="7772400" cy="3390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2240737-6866-4F34-99B7-40CFFDD3AD8F}"/>
              </a:ext>
            </a:extLst>
          </p:cNvPr>
          <p:cNvSpPr txBox="1"/>
          <p:nvPr/>
        </p:nvSpPr>
        <p:spPr>
          <a:xfrm>
            <a:off x="7093502" y="4568189"/>
            <a:ext cx="2050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AI Generated Image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t>The 5 AI-Specific Criteria</a:t>
            </a:r>
          </a:p>
        </p:txBody>
      </p:sp>
      <p:pic>
        <p:nvPicPr>
          <p:cNvPr id="3" name="Picture 1" descr="images/5-criteria.png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57200" y="1193800"/>
            <a:ext cx="8358188" cy="3390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449594B-A4A1-C071-10FD-AAA56017A451}"/>
              </a:ext>
            </a:extLst>
          </p:cNvPr>
          <p:cNvSpPr txBox="1"/>
          <p:nvPr/>
        </p:nvSpPr>
        <p:spPr>
          <a:xfrm>
            <a:off x="7093502" y="4568189"/>
            <a:ext cx="2050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AI Generated Image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584</TotalTime>
  <Words>1959</Words>
  <Application>Microsoft Macintosh PowerPoint</Application>
  <PresentationFormat>On-screen Show (16:9)</PresentationFormat>
  <Paragraphs>435</Paragraphs>
  <Slides>33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6" baseType="lpstr">
      <vt:lpstr>Arial</vt:lpstr>
      <vt:lpstr>Calibri</vt:lpstr>
      <vt:lpstr>Office Theme</vt:lpstr>
      <vt:lpstr>AI-Driven Business Innovation</vt:lpstr>
      <vt:lpstr>Today’s Schedule</vt:lpstr>
      <vt:lpstr>Traditional vs. AI</vt:lpstr>
      <vt:lpstr>1. Data Dependency</vt:lpstr>
      <vt:lpstr>2. Continuous Learning</vt:lpstr>
      <vt:lpstr>3. Probabilistic Nature</vt:lpstr>
      <vt:lpstr>4. Black Box Problem</vt:lpstr>
      <vt:lpstr>5. Ethical &amp; Bias Risk</vt:lpstr>
      <vt:lpstr>The 5 AI-Specific Criteria</vt:lpstr>
      <vt:lpstr>Framework 1: AI Transformation Matrix</vt:lpstr>
      <vt:lpstr>Framework 2: Data Value Pyramid</vt:lpstr>
      <vt:lpstr>Match AI to Data Maturity</vt:lpstr>
      <vt:lpstr>Why 85% of AI projects fail</vt:lpstr>
      <vt:lpstr>Exercise 1: AI Tech Radar</vt:lpstr>
      <vt:lpstr>Break</vt:lpstr>
      <vt:lpstr>Framework 3: Three Horizons Model</vt:lpstr>
      <vt:lpstr>Portfolio Balance</vt:lpstr>
      <vt:lpstr>Framework 4: Innovation Adoption Framework</vt:lpstr>
      <vt:lpstr>The 5 Adoption Barriers</vt:lpstr>
      <vt:lpstr>Adoption Readiness Assessment</vt:lpstr>
      <vt:lpstr>Exercise 2: AI-Assisted Strategic Analysis</vt:lpstr>
      <vt:lpstr>Lunch</vt:lpstr>
      <vt:lpstr>Framework 5: AI Investment Model</vt:lpstr>
      <vt:lpstr>The 4 Value Categories</vt:lpstr>
      <vt:lpstr>AI-Specific: The 5 Criteria</vt:lpstr>
      <vt:lpstr>The Strategic Dilemma</vt:lpstr>
      <vt:lpstr>Break</vt:lpstr>
      <vt:lpstr>Exercise 3: Dragon’s Den</vt:lpstr>
      <vt:lpstr>Exercise 4: Strategic Response Scenarios</vt:lpstr>
      <vt:lpstr>What You Learned Today</vt:lpstr>
      <vt:lpstr>The Monday Morning Test</vt:lpstr>
      <vt:lpstr>The 5 Frameworks: Summary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app0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AI-Driven Business Innovation</dc:title>
  <dc:creator>Dr. Michael Borck | Curtin University</dc:creator>
  <cp:keywords/>
  <cp:lastModifiedBy>Michael Borck</cp:lastModifiedBy>
  <cp:revision>4</cp:revision>
  <dcterms:created xsi:type="dcterms:W3CDTF">2025-11-04T22:36:16Z</dcterms:created>
  <dcterms:modified xsi:type="dcterms:W3CDTF">2025-11-05T10:04:13Z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date">
    <vt:lpwstr>2025-11-05</vt:lpwstr>
  </property>
  <property fmtid="{D5CDD505-2E9C-101B-9397-08002B2CF9AE}" pid="6" name="header-includes">
    <vt:lpwstr/>
  </property>
  <property fmtid="{D5CDD505-2E9C-101B-9397-08002B2CF9AE}" pid="7" name="include-after">
    <vt:lpwstr/>
  </property>
  <property fmtid="{D5CDD505-2E9C-101B-9397-08002B2CF9AE}" pid="8" name="include-before">
    <vt:lpwstr/>
  </property>
  <property fmtid="{D5CDD505-2E9C-101B-9397-08002B2CF9AE}" pid="9" name="labels">
    <vt:lpwstr/>
  </property>
  <property fmtid="{D5CDD505-2E9C-101B-9397-08002B2CF9AE}" pid="10" name="subtitle">
    <vt:lpwstr>Strategic Frameworks for AI Investment Decisions</vt:lpwstr>
  </property>
  <property fmtid="{D5CDD505-2E9C-101B-9397-08002B2CF9AE}" pid="11" name="toc-title">
    <vt:lpwstr>Table of contents</vt:lpwstr>
  </property>
</Properties>
</file>