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notesMasters/notesMaster1.xml" ContentType="application/vnd.openxmlformats-officedocument.presentationml.notesMaster+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643"/>
    <p:restoredTop autoAdjust="0" sz="94694"/>
  </p:normalViewPr>
  <p:slideViewPr>
    <p:cSldViewPr snapToGrid="0" snapToObjects="1">
      <p:cViewPr varScale="1">
        <p:scale>
          <a:sx d="100" n="161"/>
          <a:sy d="100" n="161"/>
        </p:scale>
        <p:origin x="560" y="200"/>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notesMaster" Target="notesMasters/notesMaster1.xml" /><Relationship Id="rId36" Type="http://schemas.openxmlformats.org/officeDocument/2006/relationships/viewProps" Target="viewProps.xml" /><Relationship Id="rId35" Type="http://schemas.openxmlformats.org/officeDocument/2006/relationships/presProps" Target="presProps.xml" /><Relationship Id="rId1" Type="http://schemas.openxmlformats.org/officeDocument/2006/relationships/slideMaster" Target="slideMasters/slideMaster1.xml" /><Relationship Id="rId38" Type="http://schemas.openxmlformats.org/officeDocument/2006/relationships/tableStyles" Target="tableStyles.xml" /><Relationship Id="rId37"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C1CCF-B725-44A7-AA57-5E433BD85C9F}" type="datetimeFigureOut">
              <a:rPr lang="en-US" smtClean="0"/>
              <a:t>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DFEC3-8487-43E8-A154-7C12CBC1FFF2}" type="slidenum">
              <a:rPr lang="en-US" smtClean="0"/>
              <a:t>‹#›</a:t>
            </a:fld>
            <a:endParaRPr lang="en-US"/>
          </a:p>
        </p:txBody>
      </p:sp>
    </p:spTree>
    <p:extLst>
      <p:ext uri="{BB962C8B-B14F-4D97-AF65-F5344CB8AC3E}">
        <p14:creationId xmlns:p14="http://schemas.microsoft.com/office/powerpoint/2010/main" val="378270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5.xml.rels><?xml version="1.0" encoding="UTF-8"?><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6.xml.rels><?xml version="1.0" encoding="UTF-8"?><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7.xml.rels><?xml version="1.0" encoding="UTF-8"?><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18.xml.rels><?xml version="1.0" encoding="UTF-8"?><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19.xml.rels><?xml version="1.0" encoding="UTF-8"?><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20.xml.rels><?xml version="1.0" encoding="UTF-8"?><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1.xml.rels><?xml version="1.0" encoding="UTF-8"?><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2.xml.rels><?xml version="1.0" encoding="UTF-8"?><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23.xml.rels><?xml version="1.0" encoding="UTF-8"?><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“Today is hands-on. You’ll scope, staff, stress-test and decide on a real AI project, and you’ll do it by talking to the people who’d actually make or break it.”</a:t>
            </a:r>
          </a:p>
          <a:p>
            <a:pPr lvl="0" indent="0" marL="0">
              <a:buNone/>
            </a:pPr>
          </a:p>
          <a:p>
            <a:pPr lvl="0"/>
            <a:r>
              <a:rPr/>
              <a:t>“You’ll work hard, make uncomfortable calls, and leave with a project design, not a folder of notes.”</a:t>
            </a:r>
          </a:p>
        </p:txBody>
      </p:sp>
      <p:sp>
        <p:nvSpPr>
          <p:cNvPr id="4" name="Slide Number Placeholder 3"/>
          <p:cNvSpPr>
            <a:spLocks noGrp="1"/>
          </p:cNvSpPr>
          <p:nvPr>
            <p:ph type="sldNum" sz="quarter" idx="10"/>
          </p:nvPr>
        </p:nvSpPr>
        <p:spPr/>
        <p:txBody>
          <a:bodyPr/>
          <a:lstStyle/>
          <a:p>
            <a:fld id="{18BDFEC3-8487-43E8-A154-7C12CBC1FFF2}" type="slidenum">
              <a:rPr lang="en-US"/>
              <a:t>3</a:t>
            </a:fld>
            <a:endParaRPr lang="en-US"/>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This is a preview; we return to it as the closing frame of the day.</a:t>
            </a:r>
          </a:p>
          <a:p>
            <a:pPr lvl="0" indent="0" marL="0">
              <a:buNone/>
            </a:pPr>
          </a:p>
          <a:p>
            <a:pPr lvl="0"/>
            <a:r>
              <a:rPr/>
              <a:t>“The whole organisation built to deliver the product matters less; the taste of the people inside it matters more.”</a:t>
            </a:r>
          </a:p>
          <a:p>
            <a:pPr lvl="0" indent="0" marL="0">
              <a:buNone/>
            </a:pPr>
          </a:p>
          <a:p>
            <a:pPr lvl="0"/>
            <a:r>
              <a:rPr/>
              <a:t>For a delivery lead this is sharp: ‘done’ isn’t ‘it works’, it’s ‘it carries judgement a rival running the same model can’t get.’</a:t>
            </a:r>
          </a:p>
        </p:txBody>
      </p:sp>
      <p:sp>
        <p:nvSpPr>
          <p:cNvPr id="4" name="Slide Number Placeholder 3"/>
          <p:cNvSpPr>
            <a:spLocks noGrp="1"/>
          </p:cNvSpPr>
          <p:nvPr>
            <p:ph type="sldNum" sz="quarter" idx="10"/>
          </p:nvPr>
        </p:nvSpPr>
        <p:spPr/>
        <p:txBody>
          <a:bodyPr/>
          <a:lstStyle/>
          <a:p>
            <a:fld id="{18BDFEC3-8487-43E8-A154-7C12CBC1FFF2}" type="slidenum">
              <a:rPr lang="en-US"/>
              <a:t>13</a:t>
            </a:fld>
            <a:endParaRPr lang="en-US"/>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This is the slide to photograph. It’s the whole intellectual spine on one page.</a:t>
            </a:r>
          </a:p>
          <a:p>
            <a:pPr lvl="0" indent="0" marL="0">
              <a:buNone/>
            </a:pPr>
          </a:p>
          <a:p>
            <a:pPr lvl="0"/>
            <a:r>
              <a:rPr/>
              <a:t>Make the meta-point explicit: “You already know roadmaps, risk registers, stakeholder maps. We’re not replacing them. We’re showing how AI distorts each one, and how to lead anyway.”</a:t>
            </a:r>
          </a:p>
        </p:txBody>
      </p:sp>
      <p:sp>
        <p:nvSpPr>
          <p:cNvPr id="4" name="Slide Number Placeholder 3"/>
          <p:cNvSpPr>
            <a:spLocks noGrp="1"/>
          </p:cNvSpPr>
          <p:nvPr>
            <p:ph type="sldNum" sz="quarter" idx="10"/>
          </p:nvPr>
        </p:nvSpPr>
        <p:spPr/>
        <p:txBody>
          <a:bodyPr/>
          <a:lstStyle/>
          <a:p>
            <a:fld id="{18BDFEC3-8487-43E8-A154-7C12CBC1FFF2}" type="slidenum">
              <a:rPr lang="en-US"/>
              <a:t>15</a:t>
            </a:fld>
            <a:endParaRPr lang="en-US"/>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This is the trust tool from </a:t>
            </a:r>
            <a:r>
              <a:rPr i="1"/>
              <a:t>Conversation, Not Delegation</a:t>
            </a:r>
            <a:r>
              <a:rPr/>
              <a:t> (the free companion resource for the whole series). It is the AI-specific lens that makes Difference 1 and Difference 4 actionable.</a:t>
            </a:r>
          </a:p>
          <a:p>
            <a:pPr lvl="0" indent="0" marL="0">
              <a:buNone/>
            </a:pPr>
          </a:p>
          <a:p>
            <a:pPr lvl="0"/>
            <a:r>
              <a:rPr/>
              <a:t>“AI produces a convincing average. Where ‘about right’ is fine, lean in. Where exactly-right and high-stakes meet, a human stays in the loop.”</a:t>
            </a:r>
          </a:p>
          <a:p>
            <a:pPr lvl="0" indent="0" marL="0">
              <a:buNone/>
            </a:pPr>
          </a:p>
          <a:p>
            <a:pPr lvl="0"/>
            <a:r>
              <a:rPr/>
              <a:t>Groups will apply this to </a:t>
            </a:r>
            <a:r>
              <a:rPr i="1"/>
              <a:t>their own</a:t>
            </a:r>
            <a:r>
              <a:rPr/>
              <a:t> initiative in Sprint 1: which parts of the work are average-and-safe to automate, which are precise-and-high-stakes and must keep a human.</a:t>
            </a:r>
          </a:p>
          <a:p>
            <a:pPr lvl="0" indent="0" marL="0">
              <a:buNone/>
            </a:pPr>
          </a:p>
          <a:p>
            <a:pPr lvl="0"/>
            <a:r>
              <a:rPr/>
              <a:t>michael-borck.github.io/conversation-not-delegation: point them here for “go deeper.”</a:t>
            </a:r>
          </a:p>
        </p:txBody>
      </p:sp>
      <p:sp>
        <p:nvSpPr>
          <p:cNvPr id="4" name="Slide Number Placeholder 3"/>
          <p:cNvSpPr>
            <a:spLocks noGrp="1"/>
          </p:cNvSpPr>
          <p:nvPr>
            <p:ph type="sldNum" sz="quarter" idx="10"/>
          </p:nvPr>
        </p:nvSpPr>
        <p:spPr/>
        <p:txBody>
          <a:bodyPr/>
          <a:lstStyle/>
          <a:p>
            <a:fld id="{18BDFEC3-8487-43E8-A154-7C12CBC1FFF2}" type="slidenum">
              <a:rPr lang="en-US"/>
              <a:t>16</a:t>
            </a:fld>
            <a:endParaRPr lang="en-US"/>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THE WOW MOMENT. On screen, open a RetailFlow virtual-staff chatbot. Ask something reasonable, then ask for a specific policy/number it can’t know (e.g. “what’s RetailFlow’s exact returns window for sale items?”). Let it confidently invent an answer.</a:t>
            </a:r>
          </a:p>
          <a:p>
            <a:pPr lvl="0" indent="0" marL="0">
              <a:buNone/>
            </a:pPr>
          </a:p>
          <a:p>
            <a:pPr lvl="0"/>
            <a:r>
              <a:rPr/>
              <a:t>“That’s Difference 1 and Difference 2 in your hand. It’s fluent. It’s confident. It’s wrong. Now imagine that in front of a customer, or in your board pack.”</a:t>
            </a:r>
          </a:p>
          <a:p>
            <a:pPr lvl="0" indent="0" marL="0">
              <a:buNone/>
            </a:pPr>
          </a:p>
          <a:p>
            <a:pPr lvl="0"/>
            <a:r>
              <a:rPr/>
              <a:t>Then reframe: “This afternoon, these same staff are your information source and your stress-test. They disagree with each other. Your job is to lead anyway.”</a:t>
            </a:r>
          </a:p>
          <a:p>
            <a:pPr lvl="0" indent="0" marL="0">
              <a:buNone/>
            </a:pPr>
          </a:p>
          <a:p>
            <a:pPr lvl="0"/>
            <a:r>
              <a:rPr/>
              <a:t>Fallback if bots aren’t live: use a screenshot/recording of the same exchange, or do it on any public model with a RetailFlow-style question.</a:t>
            </a:r>
          </a:p>
        </p:txBody>
      </p:sp>
      <p:sp>
        <p:nvSpPr>
          <p:cNvPr id="4" name="Slide Number Placeholder 3"/>
          <p:cNvSpPr>
            <a:spLocks noGrp="1"/>
          </p:cNvSpPr>
          <p:nvPr>
            <p:ph type="sldNum" sz="quarter" idx="10"/>
          </p:nvPr>
        </p:nvSpPr>
        <p:spPr/>
        <p:txBody>
          <a:bodyPr/>
          <a:lstStyle/>
          <a:p>
            <a:fld id="{18BDFEC3-8487-43E8-A154-7C12CBC1FFF2}" type="slidenum">
              <a:rPr lang="en-US"/>
              <a:t>17</a:t>
            </a:fld>
            <a:endParaRPr lang="en-US"/>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Realistic, fictional Australian fashion &amp; homewares retailer. We use it all day.</a:t>
            </a:r>
          </a:p>
          <a:p>
            <a:pPr lvl="0" indent="0" marL="0">
              <a:buNone/>
            </a:pPr>
          </a:p>
          <a:p>
            <a:pPr lvl="0"/>
            <a:r>
              <a:rPr/>
              <a:t>Shift from the old framing: this is not “should we invest?” (that’s the Strategy course). The money is committed. Your job is delivery.</a:t>
            </a:r>
          </a:p>
          <a:p>
            <a:pPr lvl="0" indent="0" marL="0">
              <a:buNone/>
            </a:pPr>
          </a:p>
          <a:p>
            <a:pPr lvl="0"/>
            <a:r>
              <a:rPr/>
              <a:t>Each group will take a </a:t>
            </a:r>
            <a:r>
              <a:rPr i="1"/>
              <a:t>different</a:t>
            </a:r>
            <a:r>
              <a:rPr/>
              <a:t> funded initiative, so no two designs look alike: customer-service chatbot, dynamic pricing, inventory optimisation, or fraud detection.</a:t>
            </a:r>
          </a:p>
          <a:p>
            <a:pPr lvl="0" indent="0" marL="0">
              <a:buNone/>
            </a:pPr>
          </a:p>
          <a:p>
            <a:pPr lvl="0"/>
            <a:r>
              <a:rPr/>
              <a:t>“Your stakeholders are down the hall: Emma the Managing Director, Marcus the CIO, Priya in data, David in finance, Tom in customer service. You’ll talk to them this afternoon.”</a:t>
            </a:r>
          </a:p>
        </p:txBody>
      </p:sp>
      <p:sp>
        <p:nvSpPr>
          <p:cNvPr id="4" name="Slide Number Placeholder 3"/>
          <p:cNvSpPr>
            <a:spLocks noGrp="1"/>
          </p:cNvSpPr>
          <p:nvPr>
            <p:ph type="sldNum" sz="quarter" idx="10"/>
          </p:nvPr>
        </p:nvSpPr>
        <p:spPr/>
        <p:txBody>
          <a:bodyPr/>
          <a:lstStyle/>
          <a:p>
            <a:fld id="{18BDFEC3-8487-43E8-A154-7C12CBC1FFF2}" type="slidenum">
              <a:rPr lang="en-US"/>
              <a:t>18</a:t>
            </a:fld>
            <a:endParaRPr lang="en-US"/>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Each group gets its assigned initiative card.</a:t>
            </a:r>
          </a:p>
          <a:p>
            <a:pPr lvl="0" indent="0" marL="0">
              <a:buNone/>
            </a:pPr>
          </a:p>
          <a:p>
            <a:pPr lvl="0"/>
            <a:r>
              <a:rPr/>
              <a:t>Task: produce scoped objectives, data requirements, and a defined “good enough”, applying the trust tool to </a:t>
            </a:r>
            <a:r>
              <a:rPr i="1"/>
              <a:t>this</a:t>
            </a:r>
            <a:r>
              <a:rPr/>
              <a:t> project (what’s average-and-safe vs precise-and-high-stakes).</a:t>
            </a:r>
          </a:p>
          <a:p>
            <a:pPr lvl="0" indent="0" marL="0">
              <a:buNone/>
            </a:pPr>
          </a:p>
          <a:p>
            <a:pPr lvl="0"/>
            <a:r>
              <a:rPr/>
              <a:t>The deliberate tension: Marcus pushes speed and ambition; Priya gives realistic, data-grounded timelines. Your scope is the reconciliation.</a:t>
            </a:r>
          </a:p>
          <a:p>
            <a:pPr lvl="0" indent="0" marL="0">
              <a:buNone/>
            </a:pPr>
          </a:p>
          <a:p>
            <a:pPr lvl="0"/>
            <a:r>
              <a:rPr/>
              <a:t>Live bots: groups interview Marcus and Priya. Text-persona fallback: hand out their profiles as briefing cards and have groups interrogate them on paper.</a:t>
            </a:r>
          </a:p>
          <a:p>
            <a:pPr lvl="0" indent="0" marL="0">
              <a:buNone/>
            </a:pPr>
          </a:p>
          <a:p>
            <a:pPr lvl="0"/>
            <a:r>
              <a:rPr/>
              <a:t>60 min work + debrief. Use a visible timer (prior feedback: tighten pacing).</a:t>
            </a:r>
          </a:p>
        </p:txBody>
      </p:sp>
      <p:sp>
        <p:nvSpPr>
          <p:cNvPr id="4" name="Slide Number Placeholder 3"/>
          <p:cNvSpPr>
            <a:spLocks noGrp="1"/>
          </p:cNvSpPr>
          <p:nvPr>
            <p:ph type="sldNum" sz="quarter" idx="10"/>
          </p:nvPr>
        </p:nvSpPr>
        <p:spPr/>
        <p:txBody>
          <a:bodyPr/>
          <a:lstStyle/>
          <a:p>
            <a:fld id="{18BDFEC3-8487-43E8-A154-7C12CBC1FFF2}" type="slidenum">
              <a:rPr lang="en-US"/>
              <a:t>20</a:t>
            </a:fld>
            <a:endParaRPr lang="en-US"/>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This is Difference 4 made concrete. Output: a stakeholder plan + a human-in-the-loop checkpoint design.</a:t>
            </a:r>
          </a:p>
          <a:p>
            <a:pPr lvl="0" indent="0" marL="0">
              <a:buNone/>
            </a:pPr>
          </a:p>
          <a:p>
            <a:pPr lvl="0"/>
            <a:r>
              <a:rPr/>
              <a:t>Emma = board pressure and the promise made. Tom = the frontline team that gets automated. David = ROI and the go/no-go criteria.</a:t>
            </a:r>
          </a:p>
          <a:p>
            <a:pPr lvl="0" indent="0" marL="0">
              <a:buNone/>
            </a:pPr>
          </a:p>
          <a:p>
            <a:pPr lvl="0"/>
            <a:r>
              <a:rPr/>
              <a:t>The two inserts (next slides) land right here, on Tom’s team.</a:t>
            </a:r>
          </a:p>
          <a:p>
            <a:pPr lvl="0" indent="0" marL="0">
              <a:buNone/>
            </a:pPr>
          </a:p>
          <a:p>
            <a:pPr lvl="0"/>
            <a:r>
              <a:rPr/>
              <a:t>Add the design prompt: for each checkpoint, name who actually has the expertise to evaluate the output, and whether that checkpoint </a:t>
            </a:r>
            <a:r>
              <a:rPr i="1"/>
              <a:t>builds</a:t>
            </a:r>
            <a:r>
              <a:rPr/>
              <a:t> that expertise or just </a:t>
            </a:r>
            <a:r>
              <a:rPr i="1"/>
              <a:t>consumes</a:t>
            </a:r>
            <a:r>
              <a:rPr/>
              <a:t> it.</a:t>
            </a:r>
          </a:p>
        </p:txBody>
      </p:sp>
      <p:sp>
        <p:nvSpPr>
          <p:cNvPr id="4" name="Slide Number Placeholder 3"/>
          <p:cNvSpPr>
            <a:spLocks noGrp="1"/>
          </p:cNvSpPr>
          <p:nvPr>
            <p:ph type="sldNum" sz="quarter" idx="10"/>
          </p:nvPr>
        </p:nvSpPr>
        <p:spPr/>
        <p:txBody>
          <a:bodyPr/>
          <a:lstStyle/>
          <a:p>
            <a:fld id="{18BDFEC3-8487-43E8-A154-7C12CBC1FFF2}" type="slidenum">
              <a:rPr lang="en-US"/>
              <a:t>22</a:t>
            </a:fld>
            <a:endParaRPr lang="en-US"/>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(Friday insert A.) This defuses AI anxiety: most of the room is experienced, and their experience is the asset, not the liability.</a:t>
            </a:r>
          </a:p>
          <a:p>
            <a:pPr lvl="0" indent="0" marL="0">
              <a:buNone/>
            </a:pPr>
          </a:p>
          <a:p>
            <a:pPr lvl="0"/>
            <a:r>
              <a:rPr/>
              <a:t>It sets up the afternoon design decision: the checkpoints you build need the </a:t>
            </a:r>
            <a:r>
              <a:rPr i="1"/>
              <a:t>right</a:t>
            </a:r>
            <a:r>
              <a:rPr/>
              <a:t> humans on them, not just any human.</a:t>
            </a:r>
          </a:p>
        </p:txBody>
      </p:sp>
      <p:sp>
        <p:nvSpPr>
          <p:cNvPr id="4" name="Slide Number Placeholder 3"/>
          <p:cNvSpPr>
            <a:spLocks noGrp="1"/>
          </p:cNvSpPr>
          <p:nvPr>
            <p:ph type="sldNum" sz="quarter" idx="10"/>
          </p:nvPr>
        </p:nvSpPr>
        <p:spPr/>
        <p:txBody>
          <a:bodyPr/>
          <a:lstStyle/>
          <a:p>
            <a:fld id="{18BDFEC3-8487-43E8-A154-7C12CBC1FFF2}" type="slidenum">
              <a:rPr lang="en-US"/>
              <a:t>23</a:t>
            </a:fld>
            <a:endParaRPr lang="en-US"/>
          </a:p>
        </p:txBody>
      </p:sp>
    </p:spTree>
  </p:cSld>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(Friday insert B.) The “I hadn’t thought of that” moment for a delivery audience.</a:t>
            </a:r>
          </a:p>
          <a:p>
            <a:pPr lvl="0" indent="0" marL="0">
              <a:buNone/>
            </a:pPr>
          </a:p>
          <a:p>
            <a:pPr lvl="0"/>
            <a:r>
              <a:rPr/>
              <a:t>What a delivery lead can actually do: decide </a:t>
            </a:r>
            <a:r>
              <a:rPr i="1"/>
              <a:t>deliberately</a:t>
            </a:r>
            <a:r>
              <a:rPr/>
              <a:t> which work stays human for development reasons, not just quality; use AI-assisted work as a chance for juniors to </a:t>
            </a:r>
            <a:r>
              <a:rPr i="1"/>
              <a:t>critique and verify</a:t>
            </a:r>
            <a:r>
              <a:rPr/>
              <a:t> output (an evaluator skill) rather than just consume it; make it an explicit team-design choice in the plan.</a:t>
            </a:r>
          </a:p>
          <a:p>
            <a:pPr lvl="0" indent="0" marL="0">
              <a:buNone/>
            </a:pPr>
          </a:p>
          <a:p>
            <a:pPr lvl="0"/>
            <a:r>
              <a:rPr/>
              <a:t>Tie to the workshop: when groups design checkpoints, mark which ones also build capability.</a:t>
            </a:r>
          </a:p>
          <a:p>
            <a:pPr lvl="0" indent="0" marL="0">
              <a:buNone/>
            </a:pPr>
          </a:p>
          <a:p>
            <a:pPr lvl="0"/>
            <a:r>
              <a:rPr/>
              <a:t>Delivery note: keep this conceptual. Don’t quote model versions or precise study figures from memory; if citing, name OpenAI’s GDPval and say “recent studies suggest.”</a:t>
            </a:r>
          </a:p>
        </p:txBody>
      </p:sp>
      <p:sp>
        <p:nvSpPr>
          <p:cNvPr id="4" name="Slide Number Placeholder 3"/>
          <p:cNvSpPr>
            <a:spLocks noGrp="1"/>
          </p:cNvSpPr>
          <p:nvPr>
            <p:ph type="sldNum" sz="quarter" idx="10"/>
          </p:nvPr>
        </p:nvSpPr>
        <p:spPr/>
        <p:txBody>
          <a:bodyPr/>
          <a:lstStyle/>
          <a:p>
            <a:fld id="{18BDFEC3-8487-43E8-A154-7C12CBC1FFF2}" type="slidenum">
              <a:rPr lang="en-US"/>
              <a:t>24</a:t>
            </a:fld>
            <a:endParaRPr lang="en-US"/>
          </a:p>
        </p:txBody>
      </p:sp>
    </p:spTree>
  </p:cSld>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Output: delivery roadmap with go/no-go gates, a risk register, and a pilot-to-production path.</a:t>
            </a:r>
          </a:p>
          <a:p>
            <a:pPr lvl="0" indent="0" marL="0">
              <a:buNone/>
            </a:pPr>
          </a:p>
          <a:p>
            <a:pPr lvl="0"/>
            <a:r>
              <a:rPr/>
              <a:t>Stress-test 1: the bots push back (“you promised the board this by Q3”). Stress-test 2: inject a crisis (data-quality / team-resistance / executive-pressure) and have them respond with DDCD: Diagnose → Decide → Communicate → Document.</a:t>
            </a:r>
          </a:p>
          <a:p>
            <a:pPr lvl="0" indent="0" marL="0">
              <a:buNone/>
            </a:pPr>
          </a:p>
          <a:p>
            <a:pPr lvl="0"/>
            <a:r>
              <a:rPr/>
              <a:t>At the first gate, force the call: SCALE / PIVOT / KILL, defended with evidence. Reinforce: killing a bad project early is success, not failure.</a:t>
            </a:r>
          </a:p>
          <a:p>
            <a:pPr lvl="0" indent="0" marL="0">
              <a:buNone/>
            </a:pPr>
          </a:p>
          <a:p>
            <a:pPr lvl="0"/>
            <a:r>
              <a:rPr/>
              <a:t>This is where the demo-to-production gap (Difference 2) bites: the gates exist because progress is illusory.</a:t>
            </a:r>
          </a:p>
        </p:txBody>
      </p:sp>
      <p:sp>
        <p:nvSpPr>
          <p:cNvPr id="4" name="Slide Number Placeholder 3"/>
          <p:cNvSpPr>
            <a:spLocks noGrp="1"/>
          </p:cNvSpPr>
          <p:nvPr>
            <p:ph type="sldNum" sz="quarter" idx="10"/>
          </p:nvPr>
        </p:nvSpPr>
        <p:spPr/>
        <p:txBody>
          <a:bodyPr/>
          <a:lstStyle/>
          <a:p>
            <a:fld id="{18BDFEC3-8487-43E8-A154-7C12CBC1FFF2}" type="slidenum">
              <a:rPr lang="en-US"/>
              <a:t>26</a:t>
            </a:fld>
            <a:endParaRPr lang="en-US"/>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This is the hook. Most of the room is here because they sense AI is </a:t>
            </a:r>
            <a:r>
              <a:rPr i="1"/>
              <a:t>different</a:t>
            </a:r>
            <a:r>
              <a:rPr/>
              <a:t> but can’t articulate how, and they’re tired of being told “it’s just change management.”</a:t>
            </a:r>
          </a:p>
          <a:p>
            <a:pPr lvl="0" indent="0" marL="0">
              <a:buNone/>
            </a:pPr>
          </a:p>
          <a:p>
            <a:pPr lvl="0"/>
            <a:r>
              <a:rPr/>
              <a:t>“By morning tea you’ll have a clear, defensible answer. By the end of the day you’ll have led one.”</a:t>
            </a:r>
          </a:p>
          <a:p>
            <a:pPr lvl="0" indent="0" marL="0">
              <a:buNone/>
            </a:pPr>
          </a:p>
          <a:p>
            <a:pPr lvl="0"/>
            <a:r>
              <a:rPr/>
              <a:t>Resist the urge to reassure with the old ‘80% of projects fail’ stat. The point isn’t that AI projects fail more; it’s that they fail </a:t>
            </a:r>
            <a:r>
              <a:rPr i="1"/>
              <a:t>differently</a:t>
            </a:r>
            <a:r>
              <a:rPr/>
              <a:t>, and you have to lead for that difference.</a:t>
            </a:r>
          </a:p>
        </p:txBody>
      </p:sp>
      <p:sp>
        <p:nvSpPr>
          <p:cNvPr id="4" name="Slide Number Placeholder 3"/>
          <p:cNvSpPr>
            <a:spLocks noGrp="1"/>
          </p:cNvSpPr>
          <p:nvPr>
            <p:ph type="sldNum" sz="quarter" idx="10"/>
          </p:nvPr>
        </p:nvSpPr>
        <p:spPr/>
        <p:txBody>
          <a:bodyPr/>
          <a:lstStyle/>
          <a:p>
            <a:fld id="{18BDFEC3-8487-43E8-A154-7C12CBC1FFF2}" type="slidenum">
              <a:rPr lang="en-US"/>
              <a:t>4</a:t>
            </a:fld>
            <a:endParaRPr lang="en-US"/>
          </a:p>
        </p:txBody>
      </p:sp>
    </p:spTree>
  </p:cSld>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Keep the proven crisis framework; it works. The change is that they apply it to </a:t>
            </a:r>
            <a:r>
              <a:rPr i="1"/>
              <a:t>their own</a:t>
            </a:r>
            <a:r>
              <a:rPr/>
              <a:t> plan, not a generic scenario.</a:t>
            </a:r>
          </a:p>
          <a:p>
            <a:pPr lvl="0" indent="0" marL="0">
              <a:buNone/>
            </a:pPr>
          </a:p>
          <a:p>
            <a:pPr lvl="0"/>
            <a:r>
              <a:rPr/>
              <a:t>The four crisis types map back to the stakeholders they’ve met: data-quality (Priya), team-resistance (Tom), executive-pressure (Emma/David), ethical (everyone).</a:t>
            </a:r>
          </a:p>
        </p:txBody>
      </p:sp>
      <p:sp>
        <p:nvSpPr>
          <p:cNvPr id="4" name="Slide Number Placeholder 3"/>
          <p:cNvSpPr>
            <a:spLocks noGrp="1"/>
          </p:cNvSpPr>
          <p:nvPr>
            <p:ph type="sldNum" sz="quarter" idx="10"/>
          </p:nvPr>
        </p:nvSpPr>
        <p:spPr/>
        <p:txBody>
          <a:bodyPr/>
          <a:lstStyle/>
          <a:p>
            <a:fld id="{18BDFEC3-8487-43E8-A154-7C12CBC1FFF2}" type="slidenum">
              <a:rPr lang="en-US"/>
              <a:t>27</a:t>
            </a:fld>
            <a:endParaRPr lang="en-US"/>
          </a:p>
        </p:txBody>
      </p:sp>
    </p:spTree>
  </p:cSld>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The closing frame. Return to Difference 5 and make it personal to the plan they just built.</a:t>
            </a:r>
          </a:p>
          <a:p>
            <a:pPr lvl="0" indent="0" marL="0">
              <a:buNone/>
            </a:pPr>
          </a:p>
          <a:p>
            <a:pPr lvl="0"/>
            <a:r>
              <a:rPr/>
              <a:t>“Notice how generic your AI-assisted first draft was. That sameness </a:t>
            </a:r>
            <a:r>
              <a:rPr i="1"/>
              <a:t>is</a:t>
            </a:r>
            <a:r>
              <a:rPr/>
              <a:t> the lesson. What made a plan good was your judgement: where you kept a human, what you refused to automate, the taste you protected.”</a:t>
            </a:r>
          </a:p>
          <a:p>
            <a:pPr lvl="0" indent="0" marL="0">
              <a:buNone/>
            </a:pPr>
          </a:p>
          <a:p>
            <a:pPr lvl="0"/>
            <a:r>
              <a:rPr/>
              <a:t>This threads the whole series together: individual capability (Practice) → investment judgement (Strategy) → delivering judgement that lasts (Delivery).</a:t>
            </a:r>
          </a:p>
        </p:txBody>
      </p:sp>
      <p:sp>
        <p:nvSpPr>
          <p:cNvPr id="4" name="Slide Number Placeholder 3"/>
          <p:cNvSpPr>
            <a:spLocks noGrp="1"/>
          </p:cNvSpPr>
          <p:nvPr>
            <p:ph type="sldNum" sz="quarter" idx="10"/>
          </p:nvPr>
        </p:nvSpPr>
        <p:spPr/>
        <p:txBody>
          <a:bodyPr/>
          <a:lstStyle/>
          <a:p>
            <a:fld id="{18BDFEC3-8487-43E8-A154-7C12CBC1FFF2}" type="slidenum">
              <a:rPr lang="en-US"/>
              <a:t>28</a:t>
            </a:fld>
            <a:endParaRPr lang="en-US"/>
          </a:p>
        </p:txBody>
      </p:sp>
    </p:spTree>
  </p:cSld>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Make it personal and small. One concrete commitment with a defined “what good looks like.”</a:t>
            </a:r>
          </a:p>
          <a:p>
            <a:pPr lvl="0" indent="0" marL="0">
              <a:buNone/>
            </a:pPr>
          </a:p>
          <a:p>
            <a:pPr lvl="0"/>
            <a:r>
              <a:rPr/>
              <a:t>Required for CRL; have them complete it thoughtfully before they leave.</a:t>
            </a:r>
          </a:p>
          <a:p>
            <a:pPr lvl="0" indent="0" marL="0">
              <a:buNone/>
            </a:pPr>
          </a:p>
          <a:p>
            <a:pPr lvl="0"/>
            <a:r>
              <a:rPr/>
              <a:t>Companion resource for going deeper: michael-borck.github.io/conversation-not-delegation</a:t>
            </a:r>
          </a:p>
        </p:txBody>
      </p:sp>
      <p:sp>
        <p:nvSpPr>
          <p:cNvPr id="4" name="Slide Number Placeholder 3"/>
          <p:cNvSpPr>
            <a:spLocks noGrp="1"/>
          </p:cNvSpPr>
          <p:nvPr>
            <p:ph type="sldNum" sz="quarter" idx="10"/>
          </p:nvPr>
        </p:nvSpPr>
        <p:spPr/>
        <p:txBody>
          <a:bodyPr/>
          <a:lstStyle/>
          <a:p>
            <a:fld id="{18BDFEC3-8487-43E8-A154-7C12CBC1FFF2}" type="slidenum">
              <a:rPr lang="en-US"/>
              <a:t>30</a:t>
            </a:fld>
            <a:endParaRPr lang="en-US"/>
          </a:p>
        </p:txBody>
      </p:sp>
    </p:spTree>
  </p:cSld>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“AI in Strategy is the sister course on </a:t>
            </a:r>
            <a:r>
              <a:rPr i="1"/>
              <a:t>choosing</a:t>
            </a:r>
            <a:r>
              <a:rPr/>
              <a:t> where to invest; AI in Practice builds the individual fluency underneath both.”</a:t>
            </a:r>
          </a:p>
          <a:p>
            <a:pPr lvl="0" indent="0" marL="0">
              <a:buNone/>
            </a:pPr>
          </a:p>
          <a:p>
            <a:pPr lvl="0"/>
            <a:r>
              <a:rPr/>
              <a:t>“Please take 3–4 minutes for feedback: it genuinely shapes the next iteration.”</a:t>
            </a:r>
          </a:p>
        </p:txBody>
      </p:sp>
      <p:sp>
        <p:nvSpPr>
          <p:cNvPr id="4" name="Slide Number Placeholder 3"/>
          <p:cNvSpPr>
            <a:spLocks noGrp="1"/>
          </p:cNvSpPr>
          <p:nvPr>
            <p:ph type="sldNum" sz="quarter" idx="10"/>
          </p:nvPr>
        </p:nvSpPr>
        <p:spPr/>
        <p:txBody>
          <a:bodyPr/>
          <a:lstStyle/>
          <a:p>
            <a:fld id="{18BDFEC3-8487-43E8-A154-7C12CBC1FFF2}" type="slidenum">
              <a:rPr lang="en-US"/>
              <a:t>32</a:t>
            </a:fld>
            <a:endParaRPr lang="en-US"/>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“One project, carried all the way through. Each block hands you a piece of a real delivery design.”</a:t>
            </a:r>
          </a:p>
          <a:p>
            <a:pPr lvl="0" indent="0" marL="0">
              <a:buNone/>
            </a:pPr>
          </a:p>
          <a:p>
            <a:pPr lvl="0"/>
            <a:r>
              <a:rPr/>
              <a:t>“You’ll spend the afternoon interviewing RetailFlow’s leadership team (live) to build and defend your plan.”</a:t>
            </a:r>
          </a:p>
        </p:txBody>
      </p:sp>
      <p:sp>
        <p:nvSpPr>
          <p:cNvPr id="4" name="Slide Number Placeholder 3"/>
          <p:cNvSpPr>
            <a:spLocks noGrp="1"/>
          </p:cNvSpPr>
          <p:nvPr>
            <p:ph type="sldNum" sz="quarter" idx="10"/>
          </p:nvPr>
        </p:nvSpPr>
        <p:spPr/>
        <p:txBody>
          <a:bodyPr/>
          <a:lstStyle/>
          <a:p>
            <a:fld id="{18BDFEC3-8487-43E8-A154-7C12CBC1FFF2}" type="slidenum">
              <a:rPr lang="en-US"/>
              <a:t>5</a:t>
            </a:fld>
            <a:endParaRPr lang="en-US"/>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“Not a theory to apply later. A concrete design for a real scenario, stress-tested before you leave.”</a:t>
            </a:r>
          </a:p>
          <a:p>
            <a:pPr lvl="0" indent="0" marL="0">
              <a:buNone/>
            </a:pPr>
          </a:p>
          <a:p>
            <a:pPr lvl="0"/>
            <a:r>
              <a:rPr/>
              <a:t>Set expectations clearly (addresses prior feedback): “This is a leadership and delivery course. You’ll </a:t>
            </a:r>
            <a:r>
              <a:rPr i="1"/>
              <a:t>use</a:t>
            </a:r>
            <a:r>
              <a:rPr/>
              <a:t> AI today, but the skill we’re building is judgement: knowing where AI helps, where it quietly fails, and where you must stay in charge.”</a:t>
            </a:r>
          </a:p>
        </p:txBody>
      </p:sp>
      <p:sp>
        <p:nvSpPr>
          <p:cNvPr id="4" name="Slide Number Placeholder 3"/>
          <p:cNvSpPr>
            <a:spLocks noGrp="1"/>
          </p:cNvSpPr>
          <p:nvPr>
            <p:ph type="sldNum" sz="quarter" idx="10"/>
          </p:nvPr>
        </p:nvSpPr>
        <p:spPr/>
        <p:txBody>
          <a:bodyPr/>
          <a:lstStyle/>
          <a:p>
            <a:fld id="{18BDFEC3-8487-43E8-A154-7C12CBC1FFF2}" type="slidenum">
              <a:rPr lang="en-US"/>
              <a:t>6</a:t>
            </a:fld>
            <a:endParaRPr lang="en-US"/>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This is the new spine of the day. Walk the five contrasts that follow. Each one: the normal-project assumption, why AI breaks it, the leadership move it forces.</a:t>
            </a:r>
          </a:p>
          <a:p>
            <a:pPr lvl="0" indent="0" marL="0">
              <a:buNone/>
            </a:pPr>
          </a:p>
          <a:p>
            <a:pPr lvl="0"/>
            <a:r>
              <a:rPr/>
              <a:t>Tie it together at the end with the summary slide. These five are the answer to the question they walked in with.</a:t>
            </a:r>
          </a:p>
        </p:txBody>
      </p:sp>
      <p:sp>
        <p:nvSpPr>
          <p:cNvPr id="4" name="Slide Number Placeholder 3"/>
          <p:cNvSpPr>
            <a:spLocks noGrp="1"/>
          </p:cNvSpPr>
          <p:nvPr>
            <p:ph type="sldNum" sz="quarter" idx="10"/>
          </p:nvPr>
        </p:nvSpPr>
        <p:spPr/>
        <p:txBody>
          <a:bodyPr/>
          <a:lstStyle/>
          <a:p>
            <a:fld id="{18BDFEC3-8487-43E8-A154-7C12CBC1FFF2}" type="slidenum">
              <a:rPr lang="en-US"/>
              <a:t>8</a:t>
            </a:fld>
            <a:endParaRPr lang="en-US"/>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Concrete: ask a model the same question twice, get two different answers. A normal QA team would file that as a bug. Here it’s the nature of the material.</a:t>
            </a:r>
          </a:p>
          <a:p>
            <a:pPr lvl="0" indent="0" marL="0">
              <a:buNone/>
            </a:pPr>
          </a:p>
          <a:p>
            <a:pPr lvl="0"/>
            <a:r>
              <a:rPr/>
              <a:t>“Doesn’t reason” matters: it produces a convincing average of everything it has seen. That’s brilliant for some tasks and quietly dangerous for others, which is exactly what the trust tool (next) helps you predict.</a:t>
            </a:r>
          </a:p>
          <a:p>
            <a:pPr lvl="0" indent="0" marL="0">
              <a:buNone/>
            </a:pPr>
          </a:p>
          <a:p>
            <a:pPr lvl="0"/>
            <a:r>
              <a:rPr/>
              <a:t>Leadership implication: if you can’t write a fixed spec, you have to define </a:t>
            </a:r>
            <a:r>
              <a:rPr i="1"/>
              <a:t>fitness for purpose</a:t>
            </a:r>
            <a:r>
              <a:rPr/>
              <a:t> before deployment, not discover it after.</a:t>
            </a:r>
          </a:p>
        </p:txBody>
      </p:sp>
      <p:sp>
        <p:nvSpPr>
          <p:cNvPr id="4" name="Slide Number Placeholder 3"/>
          <p:cNvSpPr>
            <a:spLocks noGrp="1"/>
          </p:cNvSpPr>
          <p:nvPr>
            <p:ph type="sldNum" sz="quarter" idx="10"/>
          </p:nvPr>
        </p:nvSpPr>
        <p:spPr/>
        <p:txBody>
          <a:bodyPr/>
          <a:lstStyle/>
          <a:p>
            <a:fld id="{18BDFEC3-8487-43E8-A154-7C12CBC1FFF2}" type="slidenum">
              <a:rPr lang="en-US"/>
              <a:t>9</a:t>
            </a:fld>
            <a:endParaRPr lang="en-US"/>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This is the single most expensive misread in AI delivery. Executives see the demo, assume it ships next month, and set a board date. You are now late before you start.</a:t>
            </a:r>
          </a:p>
          <a:p>
            <a:pPr lvl="0" indent="0" marL="0">
              <a:buNone/>
            </a:pPr>
          </a:p>
          <a:p>
            <a:pPr lvl="0"/>
            <a:r>
              <a:rPr/>
              <a:t>The demo is the </a:t>
            </a:r>
            <a:r>
              <a:rPr i="1"/>
              <a:t>beginning</a:t>
            </a:r>
            <a:r>
              <a:rPr/>
              <a:t> of the hard work, not the end of it.</a:t>
            </a:r>
          </a:p>
          <a:p>
            <a:pPr lvl="0" indent="0" marL="0">
              <a:buNone/>
            </a:pPr>
          </a:p>
          <a:p>
            <a:pPr lvl="0"/>
            <a:r>
              <a:rPr/>
              <a:t>This reframes how you sequence the plan and where you put your gates (Sprint 3).</a:t>
            </a:r>
          </a:p>
        </p:txBody>
      </p:sp>
      <p:sp>
        <p:nvSpPr>
          <p:cNvPr id="4" name="Slide Number Placeholder 3"/>
          <p:cNvSpPr>
            <a:spLocks noGrp="1"/>
          </p:cNvSpPr>
          <p:nvPr>
            <p:ph type="sldNum" sz="quarter" idx="10"/>
          </p:nvPr>
        </p:nvSpPr>
        <p:spPr/>
        <p:txBody>
          <a:bodyPr/>
          <a:lstStyle/>
          <a:p>
            <a:fld id="{18BDFEC3-8487-43E8-A154-7C12CBC1FFF2}" type="slidenum">
              <a:rPr lang="en-US"/>
              <a:t>10</a:t>
            </a:fld>
            <a:endParaRPr lang="en-US"/>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RetailFlow preview: their data is “fragmented across systems,” online and store data siloed, store-level operational data inconsistent. Priya will tell your groups this in Sprint 1, if they ask.</a:t>
            </a:r>
          </a:p>
          <a:p>
            <a:pPr lvl="0" indent="0" marL="0">
              <a:buNone/>
            </a:pPr>
          </a:p>
          <a:p>
            <a:pPr lvl="0"/>
            <a:r>
              <a:rPr/>
              <a:t>The leadership skill is humility built into the plan: assume the data will surprise you, and design checkpoints to catch it early rather than at launch.</a:t>
            </a:r>
          </a:p>
        </p:txBody>
      </p:sp>
      <p:sp>
        <p:nvSpPr>
          <p:cNvPr id="4" name="Slide Number Placeholder 3"/>
          <p:cNvSpPr>
            <a:spLocks noGrp="1"/>
          </p:cNvSpPr>
          <p:nvPr>
            <p:ph type="sldNum" sz="quarter" idx="10"/>
          </p:nvPr>
        </p:nvSpPr>
        <p:spPr/>
        <p:txBody>
          <a:bodyPr/>
          <a:lstStyle/>
          <a:p>
            <a:fld id="{18BDFEC3-8487-43E8-A154-7C12CBC1FFF2}" type="slidenum">
              <a:rPr lang="en-US"/>
              <a:t>11</a:t>
            </a:fld>
            <a:endParaRPr lang="en-US"/>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a:t>This is the heart of “human-in-the-loop”: not a compliance box, a design decision about </a:t>
            </a:r>
            <a:r>
              <a:rPr i="1"/>
              <a:t>where judgement lives</a:t>
            </a:r>
            <a:r>
              <a:rPr/>
              <a:t>.</a:t>
            </a:r>
          </a:p>
          <a:p>
            <a:pPr lvl="0" indent="0" marL="0">
              <a:buNone/>
            </a:pPr>
          </a:p>
          <a:p>
            <a:pPr lvl="0"/>
            <a:r>
              <a:rPr/>
              <a:t>Sprint 2 is built on this. The two inserts (evaluator’s advantage / apprenticeship pipeline) sharpen </a:t>
            </a:r>
            <a:r>
              <a:rPr i="1"/>
              <a:t>who</a:t>
            </a:r>
            <a:r>
              <a:rPr/>
              <a:t> the right human is and what it costs to build that judgement.</a:t>
            </a:r>
          </a:p>
          <a:p>
            <a:pPr lvl="0" indent="0" marL="0">
              <a:buNone/>
            </a:pPr>
          </a:p>
          <a:p>
            <a:pPr lvl="0"/>
            <a:r>
              <a:rPr/>
              <a:t>“If you can’t say where a human must stay in the loop and why, you haven’t finished designing the system.”</a:t>
            </a:r>
          </a:p>
        </p:txBody>
      </p:sp>
      <p:sp>
        <p:nvSpPr>
          <p:cNvPr id="4" name="Slide Number Placeholder 3"/>
          <p:cNvSpPr>
            <a:spLocks noGrp="1"/>
          </p:cNvSpPr>
          <p:nvPr>
            <p:ph type="sldNum" sz="quarter" idx="10"/>
          </p:nvPr>
        </p:nvSpPr>
        <p:spPr/>
        <p:txBody>
          <a:bodyPr/>
          <a:lstStyle/>
          <a:p>
            <a:fld id="{18BDFEC3-8487-43E8-A154-7C12CBC1FFF2}" type="slidenum">
              <a:rPr lang="en-US"/>
              <a:t>12</a:t>
            </a:fld>
            <a:endParaRPr lang="en-US"/>
          </a:p>
        </p:txBody>
      </p:sp>
    </p:spTree>
  </p:cSld>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anchor="ctr" bIns="45720" lIns="91440" rIns="91440" rtlCol="0" tIns="45720" vert="horz">
            <a:normAutofit/>
          </a:bodyPr>
          <a:lstStyle/>
          <a:p>
            <a:r>
              <a:rPr lang="en-US"/>
              <a:t>Click to edit Master title style</a:t>
            </a:r>
          </a:p>
        </p:txBody>
      </p:sp>
      <p:sp>
        <p:nvSpPr>
          <p:cNvPr id="3" name="Text Placeholder 2"/>
          <p:cNvSpPr>
            <a:spLocks noGrp="1"/>
          </p:cNvSpPr>
          <p:nvPr>
            <p:ph idx="1" type="body"/>
          </p:nvPr>
        </p:nvSpPr>
        <p:spPr>
          <a:xfrm>
            <a:off x="457200" y="1200151"/>
            <a:ext cx="8229600" cy="3394472"/>
          </a:xfrm>
          <a:prstGeom prst="rect">
            <a:avLst/>
          </a:prstGeom>
        </p:spPr>
        <p:txBody>
          <a:bodyPr bIns="45720" lIns="91440" rIns="91440" rtlCol="0" tIns="45720"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idx="2" sz="half" type="dt"/>
          </p:nvPr>
        </p:nvSpPr>
        <p:spPr>
          <a:xfrm>
            <a:off x="457200" y="4767263"/>
            <a:ext cx="2133600" cy="273844"/>
          </a:xfrm>
          <a:prstGeom prst="rect">
            <a:avLst/>
          </a:prstGeom>
        </p:spPr>
        <p:txBody>
          <a:bodyPr anchor="ctr" bIns="45720" lIns="91440" rIns="91440" rtlCol="0" tIns="45720" vert="horz"/>
          <a:lstStyle>
            <a:lvl1pPr algn="l">
              <a:defRPr sz="900">
                <a:solidFill>
                  <a:schemeClr val="tx1">
                    <a:tint val="75000"/>
                  </a:schemeClr>
                </a:solidFill>
              </a:defRPr>
            </a:lvl1pPr>
          </a:lstStyle>
          <a:p>
            <a:fld id="{241EB5C9-1307-BA42-ABA2-0BC069CD8E7F}" type="datetimeFigureOut">
              <a:rPr lang="en-US" smtClean="0"/>
              <a:t>1/2/22</a:t>
            </a:fld>
            <a:endParaRPr lang="en-US"/>
          </a:p>
        </p:txBody>
      </p:sp>
      <p:sp>
        <p:nvSpPr>
          <p:cNvPr id="5" name="Footer Placeholder 4"/>
          <p:cNvSpPr>
            <a:spLocks noGrp="1"/>
          </p:cNvSpPr>
          <p:nvPr>
            <p:ph idx="3" sz="quarter" type="ftr"/>
          </p:nvPr>
        </p:nvSpPr>
        <p:spPr>
          <a:xfrm>
            <a:off x="3124200" y="4767263"/>
            <a:ext cx="2895600" cy="273844"/>
          </a:xfrm>
          <a:prstGeom prst="rect">
            <a:avLst/>
          </a:prstGeom>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4767263"/>
            <a:ext cx="2133600" cy="273844"/>
          </a:xfrm>
          <a:prstGeom prst="rect">
            <a:avLst/>
          </a:prstGeom>
        </p:spPr>
        <p:txBody>
          <a:bodyPr anchor="ctr" bIns="45720" lIns="91440" rIns="91440" rtlCol="0" tIns="45720" vert="horz"/>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eaLnBrk="1" hangingPunct="1" latinLnBrk="0" rtl="0">
        <a:spcBef>
          <a:spcPct val="0"/>
        </a:spcBef>
        <a:buNone/>
        <a:defRPr kern="1200" sz="3300">
          <a:solidFill>
            <a:schemeClr val="tx1"/>
          </a:solidFill>
          <a:latin typeface="+mj-lt"/>
          <a:ea typeface="+mj-ea"/>
          <a:cs typeface="+mj-cs"/>
        </a:defRPr>
      </a:lvl1pPr>
    </p:titleStyle>
    <p:bodyStyle>
      <a:lvl1pPr algn="l" defTabSz="342900" eaLnBrk="1" hangingPunct="1" indent="-342900" latinLnBrk="0" marL="342900" rtl="0">
        <a:spcBef>
          <a:spcPct val="20000"/>
        </a:spcBef>
        <a:buFont typeface="Arial"/>
        <a:buChar char="•"/>
        <a:defRPr kern="1200" sz="2400">
          <a:solidFill>
            <a:schemeClr val="tx1"/>
          </a:solidFill>
          <a:latin typeface="+mn-lt"/>
          <a:ea typeface="+mn-ea"/>
          <a:cs typeface="+mn-cs"/>
        </a:defRPr>
      </a:lvl1pPr>
      <a:lvl2pPr algn="l" defTabSz="342900" eaLnBrk="1" hangingPunct="1" indent="-342900" latinLnBrk="0" marL="685800" rtl="0">
        <a:spcBef>
          <a:spcPct val="20000"/>
        </a:spcBef>
        <a:buFont typeface="Arial"/>
        <a:buChar char="–"/>
        <a:defRPr kern="1200" sz="2100">
          <a:solidFill>
            <a:schemeClr val="tx1"/>
          </a:solidFill>
          <a:latin typeface="+mn-lt"/>
          <a:ea typeface="+mn-ea"/>
          <a:cs typeface="+mn-cs"/>
        </a:defRPr>
      </a:lvl2pPr>
      <a:lvl3pPr algn="l" defTabSz="342900" eaLnBrk="1" hangingPunct="1" indent="-342900" latinLnBrk="0" marL="1028700" rtl="0">
        <a:spcBef>
          <a:spcPct val="20000"/>
        </a:spcBef>
        <a:buFont typeface="Arial"/>
        <a:buChar char="•"/>
        <a:defRPr kern="1200" sz="1800">
          <a:solidFill>
            <a:schemeClr val="tx1"/>
          </a:solidFill>
          <a:latin typeface="+mn-lt"/>
          <a:ea typeface="+mn-ea"/>
          <a:cs typeface="+mn-cs"/>
        </a:defRPr>
      </a:lvl3pPr>
      <a:lvl4pPr algn="l" defTabSz="342900" eaLnBrk="1" hangingPunct="1" indent="-342900" latinLnBrk="0" marL="1371600" rtl="0">
        <a:spcBef>
          <a:spcPct val="20000"/>
        </a:spcBef>
        <a:buFont typeface="Arial"/>
        <a:buChar char="–"/>
        <a:defRPr kern="1200" sz="1500">
          <a:solidFill>
            <a:schemeClr val="tx1"/>
          </a:solidFill>
          <a:latin typeface="+mn-lt"/>
          <a:ea typeface="+mn-ea"/>
          <a:cs typeface="+mn-cs"/>
        </a:defRPr>
      </a:lvl4pPr>
      <a:lvl5pPr algn="l" defTabSz="342900" eaLnBrk="1" hangingPunct="1" indent="-342900" latinLnBrk="0" marL="1714500" rtl="0">
        <a:spcBef>
          <a:spcPct val="20000"/>
        </a:spcBef>
        <a:buFont typeface="Arial"/>
        <a:buChar char="»"/>
        <a:defRPr kern="1200" sz="1500">
          <a:solidFill>
            <a:schemeClr val="tx1"/>
          </a:solidFill>
          <a:latin typeface="+mn-lt"/>
          <a:ea typeface="+mn-ea"/>
          <a:cs typeface="+mn-cs"/>
        </a:defRPr>
      </a:lvl5pPr>
      <a:lvl6pPr algn="l" defTabSz="342900" eaLnBrk="1" hangingPunct="1" indent="-342900" latinLnBrk="0" marL="2057400" rtl="0">
        <a:spcBef>
          <a:spcPct val="20000"/>
        </a:spcBef>
        <a:buFont typeface="Arial"/>
        <a:buChar char="•"/>
        <a:defRPr kern="1200" sz="1500">
          <a:solidFill>
            <a:schemeClr val="tx1"/>
          </a:solidFill>
          <a:latin typeface="+mn-lt"/>
          <a:ea typeface="+mn-ea"/>
          <a:cs typeface="+mn-cs"/>
        </a:defRPr>
      </a:lvl6pPr>
      <a:lvl7pPr algn="l" defTabSz="342900" eaLnBrk="1" hangingPunct="1" indent="-342900" latinLnBrk="0" marL="2400300" rtl="0">
        <a:spcBef>
          <a:spcPct val="20000"/>
        </a:spcBef>
        <a:buFont typeface="Arial"/>
        <a:buChar char="•"/>
        <a:defRPr kern="1200" sz="1500">
          <a:solidFill>
            <a:schemeClr val="tx1"/>
          </a:solidFill>
          <a:latin typeface="+mn-lt"/>
          <a:ea typeface="+mn-ea"/>
          <a:cs typeface="+mn-cs"/>
        </a:defRPr>
      </a:lvl7pPr>
      <a:lvl8pPr algn="l" defTabSz="342900" eaLnBrk="1" hangingPunct="1" indent="-342900" latinLnBrk="0" marL="2743200" rtl="0">
        <a:spcBef>
          <a:spcPct val="20000"/>
        </a:spcBef>
        <a:buFont typeface="Arial"/>
        <a:buChar char="•"/>
        <a:defRPr kern="1200" sz="1500">
          <a:solidFill>
            <a:schemeClr val="tx1"/>
          </a:solidFill>
          <a:latin typeface="+mn-lt"/>
          <a:ea typeface="+mn-ea"/>
          <a:cs typeface="+mn-cs"/>
        </a:defRPr>
      </a:lvl8pPr>
      <a:lvl9pPr algn="l" defTabSz="342900" eaLnBrk="1" hangingPunct="1" indent="-342900" latinLnBrk="0" marL="3086100" rtl="0">
        <a:spcBef>
          <a:spcPct val="20000"/>
        </a:spcBef>
        <a:buFont typeface="Arial"/>
        <a:buChar char="•"/>
        <a:defRPr kern="1200" sz="1500">
          <a:solidFill>
            <a:schemeClr val="tx1"/>
          </a:solidFill>
          <a:latin typeface="+mn-lt"/>
          <a:ea typeface="+mn-ea"/>
          <a:cs typeface="+mn-cs"/>
        </a:defRPr>
      </a:lvl9pPr>
    </p:bodyStyle>
    <p:otherStyle>
      <a:defPPr>
        <a:defRPr lang="en-US"/>
      </a:defPPr>
      <a:lvl1pPr algn="l" defTabSz="342900" eaLnBrk="1" hangingPunct="1" latinLnBrk="0" marL="0" rtl="0">
        <a:defRPr kern="1200" sz="1350">
          <a:solidFill>
            <a:schemeClr val="tx1"/>
          </a:solidFill>
          <a:latin typeface="+mn-lt"/>
          <a:ea typeface="+mn-ea"/>
          <a:cs typeface="+mn-cs"/>
        </a:defRPr>
      </a:lvl1pPr>
      <a:lvl2pPr algn="l" defTabSz="342900" eaLnBrk="1" hangingPunct="1" latinLnBrk="0" marL="342900" rtl="0">
        <a:defRPr kern="1200" sz="1350">
          <a:solidFill>
            <a:schemeClr val="tx1"/>
          </a:solidFill>
          <a:latin typeface="+mn-lt"/>
          <a:ea typeface="+mn-ea"/>
          <a:cs typeface="+mn-cs"/>
        </a:defRPr>
      </a:lvl2pPr>
      <a:lvl3pPr algn="l" defTabSz="342900" eaLnBrk="1" hangingPunct="1" latinLnBrk="0" marL="685800" rtl="0">
        <a:defRPr kern="1200" sz="1350">
          <a:solidFill>
            <a:schemeClr val="tx1"/>
          </a:solidFill>
          <a:latin typeface="+mn-lt"/>
          <a:ea typeface="+mn-ea"/>
          <a:cs typeface="+mn-cs"/>
        </a:defRPr>
      </a:lvl3pPr>
      <a:lvl4pPr algn="l" defTabSz="342900" eaLnBrk="1" hangingPunct="1" latinLnBrk="0" marL="1028700" rtl="0">
        <a:defRPr kern="1200" sz="1350">
          <a:solidFill>
            <a:schemeClr val="tx1"/>
          </a:solidFill>
          <a:latin typeface="+mn-lt"/>
          <a:ea typeface="+mn-ea"/>
          <a:cs typeface="+mn-cs"/>
        </a:defRPr>
      </a:lvl4pPr>
      <a:lvl5pPr algn="l" defTabSz="342900" eaLnBrk="1" hangingPunct="1" latinLnBrk="0" marL="1371600" rtl="0">
        <a:defRPr kern="1200" sz="1350">
          <a:solidFill>
            <a:schemeClr val="tx1"/>
          </a:solidFill>
          <a:latin typeface="+mn-lt"/>
          <a:ea typeface="+mn-ea"/>
          <a:cs typeface="+mn-cs"/>
        </a:defRPr>
      </a:lvl5pPr>
      <a:lvl6pPr algn="l" defTabSz="342900" eaLnBrk="1" hangingPunct="1" latinLnBrk="0" marL="1714500" rtl="0">
        <a:defRPr kern="1200" sz="1350">
          <a:solidFill>
            <a:schemeClr val="tx1"/>
          </a:solidFill>
          <a:latin typeface="+mn-lt"/>
          <a:ea typeface="+mn-ea"/>
          <a:cs typeface="+mn-cs"/>
        </a:defRPr>
      </a:lvl6pPr>
      <a:lvl7pPr algn="l" defTabSz="342900" eaLnBrk="1" hangingPunct="1" latinLnBrk="0" marL="2057400" rtl="0">
        <a:defRPr kern="1200" sz="1350">
          <a:solidFill>
            <a:schemeClr val="tx1"/>
          </a:solidFill>
          <a:latin typeface="+mn-lt"/>
          <a:ea typeface="+mn-ea"/>
          <a:cs typeface="+mn-cs"/>
        </a:defRPr>
      </a:lvl7pPr>
      <a:lvl8pPr algn="l" defTabSz="342900" eaLnBrk="1" hangingPunct="1" latinLnBrk="0" marL="2400300" rtl="0">
        <a:defRPr kern="1200" sz="1350">
          <a:solidFill>
            <a:schemeClr val="tx1"/>
          </a:solidFill>
          <a:latin typeface="+mn-lt"/>
          <a:ea typeface="+mn-ea"/>
          <a:cs typeface="+mn-cs"/>
        </a:defRPr>
      </a:lvl8pPr>
      <a:lvl9pPr algn="l" defTabSz="342900" eaLnBrk="1" hangingPunct="1" latinLnBrk="0" marL="2743200" rtl="0">
        <a:defRPr kern="1200" sz="135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1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1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4.png" /></Relationships>
</file>

<file path=ppt/slides/_rels/slide1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s>
</file>

<file path=ppt/slides/_rels/slide2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2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2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2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2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2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2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png"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3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3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png" /></Relationships>
</file>

<file path=ppt/slides/_rels/slide3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pPr lvl="0" indent="0" marL="0">
              <a:buNone/>
            </a:pPr>
            <a:r>
              <a:rPr/>
              <a:t>AI in Delivery</a:t>
            </a:r>
          </a:p>
        </p:txBody>
      </p:sp>
      <p:sp>
        <p:nvSpPr>
          <p:cNvPr id="3" name="Subtitle 2"/>
          <p:cNvSpPr>
            <a:spLocks noGrp="1"/>
          </p:cNvSpPr>
          <p:nvPr>
            <p:ph idx="1" type="subTitle"/>
          </p:nvPr>
        </p:nvSpPr>
        <p:spPr>
          <a:xfrm>
            <a:off x="1371600" y="2914650"/>
            <a:ext cx="6400800" cy="1314450"/>
          </a:xfrm>
        </p:spPr>
        <p:txBody>
          <a:bodyPr/>
          <a:lstStyle/>
          <a:p>
            <a:pPr lvl="0" indent="0" marL="0">
              <a:buNone/>
            </a:pPr>
            <a:r>
              <a:rPr/>
              <a:t>Leading Projects That Ship</a:t>
            </a:r>
            <a:br/>
            <a:br/>
            <a:r>
              <a:rPr/>
              <a:t>Dr. Michael Borck</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Difference 2: A working demo is a trap</a:t>
            </a:r>
          </a:p>
        </p:txBody>
      </p:sp>
      <p:sp>
        <p:nvSpPr>
          <p:cNvPr id="3" name="Content Placeholder 2"/>
          <p:cNvSpPr>
            <a:spLocks noGrp="1"/>
          </p:cNvSpPr>
          <p:nvPr>
            <p:ph idx="1"/>
          </p:nvPr>
        </p:nvSpPr>
        <p:spPr/>
        <p:txBody>
          <a:bodyPr/>
          <a:lstStyle/>
          <a:p>
            <a:pPr lvl="0" indent="0" marL="0">
              <a:buNone/>
            </a:pPr>
            <a:r>
              <a:rPr b="1"/>
              <a:t>Normal projects:</a:t>
            </a:r>
            <a:r>
              <a:rPr/>
              <a:t> a working demo means you’re nearly there.</a:t>
            </a:r>
          </a:p>
          <a:p>
            <a:pPr lvl="0" indent="0" marL="0">
              <a:buNone/>
            </a:pPr>
            <a:r>
              <a:rPr b="1"/>
              <a:t>AI:</a:t>
            </a:r>
            <a:r>
              <a:rPr/>
              <a:t> the gap from demo to production is wide and </a:t>
            </a:r>
            <a:r>
              <a:rPr i="1"/>
              <a:t>deceptive</a:t>
            </a:r>
            <a:r>
              <a:rPr/>
              <a:t>. Something that works 9 times out of 10 looks 90% done, and is maybe 10% done. All the cost lives in the last 10%: the edge cases, the confident hallucinations, the adversarial inputs.</a:t>
            </a:r>
          </a:p>
          <a:p>
            <a:pPr lvl="0" indent="0" marL="0">
              <a:buNone/>
            </a:pPr>
            <a:r>
              <a:rPr b="1"/>
              <a:t>The move:</a:t>
            </a:r>
            <a:r>
              <a:rPr/>
              <a:t> kill the instinct that says </a:t>
            </a:r>
            <a:r>
              <a:rPr i="1"/>
              <a:t>“we have a working version, we’re nearly there.”</a:t>
            </a:r>
            <a:r>
              <a:rPr/>
              <a:t> </a:t>
            </a:r>
            <a:r>
              <a:rPr b="1"/>
              <a:t>Progress is illusory.</a:t>
            </a:r>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Difference 3: The data is the uncertainty, and you discover it</a:t>
            </a:r>
          </a:p>
        </p:txBody>
      </p:sp>
      <p:sp>
        <p:nvSpPr>
          <p:cNvPr id="3" name="Content Placeholder 2"/>
          <p:cNvSpPr>
            <a:spLocks noGrp="1"/>
          </p:cNvSpPr>
          <p:nvPr>
            <p:ph idx="1"/>
          </p:nvPr>
        </p:nvSpPr>
        <p:spPr/>
        <p:txBody>
          <a:bodyPr/>
          <a:lstStyle/>
          <a:p>
            <a:pPr lvl="0" indent="0" marL="0">
              <a:buNone/>
            </a:pPr>
            <a:r>
              <a:rPr b="1"/>
              <a:t>Normal projects:</a:t>
            </a:r>
            <a:r>
              <a:rPr/>
              <a:t> requirements are the uncertainty; you nail them down, then build.</a:t>
            </a:r>
          </a:p>
          <a:p>
            <a:pPr lvl="0" indent="0" marL="0">
              <a:buNone/>
            </a:pPr>
            <a:r>
              <a:rPr b="1"/>
              <a:t>AI:</a:t>
            </a:r>
            <a:r>
              <a:rPr/>
              <a:t> the </a:t>
            </a:r>
            <a:r>
              <a:rPr i="1"/>
              <a:t>data</a:t>
            </a:r>
            <a:r>
              <a:rPr/>
              <a:t> is the uncertainty, and its real quality and availability are </a:t>
            </a:r>
            <a:r>
              <a:rPr b="1"/>
              <a:t>discovered, not specified</a:t>
            </a:r>
            <a:r>
              <a:rPr/>
              <a:t>. Feasibility can collapse mid-flight when the data isn’t what everyone assumed.</a:t>
            </a:r>
          </a:p>
          <a:p>
            <a:pPr lvl="0" indent="0" marL="0">
              <a:buNone/>
            </a:pPr>
            <a:r>
              <a:rPr b="1"/>
              <a:t>The move:</a:t>
            </a:r>
            <a:r>
              <a:rPr/>
              <a:t> run the project as a </a:t>
            </a:r>
            <a:r>
              <a:rPr b="1"/>
              <a:t>discovery process about your own organisation</a:t>
            </a:r>
            <a:r>
              <a:rPr/>
              <a:t>, with gates that expect to find out you were wrong.</a:t>
            </a:r>
          </a:p>
        </p:txBody>
      </p:sp>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Difference 4: Verification is the product</a:t>
            </a:r>
          </a:p>
        </p:txBody>
      </p:sp>
      <p:sp>
        <p:nvSpPr>
          <p:cNvPr id="3" name="Content Placeholder 2"/>
          <p:cNvSpPr>
            <a:spLocks noGrp="1"/>
          </p:cNvSpPr>
          <p:nvPr>
            <p:ph idx="1"/>
          </p:nvPr>
        </p:nvSpPr>
        <p:spPr/>
        <p:txBody>
          <a:bodyPr/>
          <a:lstStyle/>
          <a:p>
            <a:pPr lvl="0" indent="0" marL="0">
              <a:buNone/>
            </a:pPr>
            <a:r>
              <a:rPr b="1"/>
              <a:t>Normal projects:</a:t>
            </a:r>
            <a:r>
              <a:rPr/>
              <a:t> QA is a phase near the end.</a:t>
            </a:r>
          </a:p>
          <a:p>
            <a:pPr lvl="0" indent="0" marL="0">
              <a:buNone/>
            </a:pPr>
            <a:r>
              <a:rPr b="1"/>
              <a:t>AI:</a:t>
            </a:r>
            <a:r>
              <a:rPr/>
              <a:t> because the output is plausible-but-sometimes-wrong, deciding </a:t>
            </a:r>
            <a:r>
              <a:rPr b="1"/>
              <a:t>where a human checks, who has the judgement to check, and how much checking is enough</a:t>
            </a:r>
            <a:r>
              <a:rPr/>
              <a:t> is the core design work: continuous, not a phase.</a:t>
            </a:r>
          </a:p>
          <a:p>
            <a:pPr lvl="0" indent="0" marL="0">
              <a:buNone/>
            </a:pPr>
            <a:r>
              <a:rPr b="1"/>
              <a:t>The move:</a:t>
            </a:r>
            <a:r>
              <a:rPr/>
              <a:t> you’re not shipping a tool. You’re shipping a </a:t>
            </a:r>
            <a:r>
              <a:rPr b="1"/>
              <a:t>division of labour between human judgement and machine output.</a:t>
            </a:r>
            <a:r>
              <a:rPr/>
              <a:t> Design it deliberately.</a:t>
            </a:r>
          </a:p>
        </p:txBody>
      </p:sp>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Difference 5: Generic competence is now the baseline</a:t>
            </a:r>
          </a:p>
        </p:txBody>
      </p:sp>
      <p:sp>
        <p:nvSpPr>
          <p:cNvPr id="3" name="Content Placeholder 2"/>
          <p:cNvSpPr>
            <a:spLocks noGrp="1"/>
          </p:cNvSpPr>
          <p:nvPr>
            <p:ph idx="1"/>
          </p:nvPr>
        </p:nvSpPr>
        <p:spPr/>
        <p:txBody>
          <a:bodyPr/>
          <a:lstStyle/>
          <a:p>
            <a:pPr lvl="0" indent="0" marL="0">
              <a:buNone/>
            </a:pPr>
            <a:r>
              <a:rPr b="1"/>
              <a:t>Normal projects:</a:t>
            </a:r>
            <a:r>
              <a:rPr/>
              <a:t> more throughput = more value.</a:t>
            </a:r>
          </a:p>
          <a:p>
            <a:pPr lvl="0" indent="0" marL="0">
              <a:buNone/>
            </a:pPr>
            <a:r>
              <a:rPr b="1"/>
              <a:t>AI:</a:t>
            </a:r>
            <a:r>
              <a:rPr/>
              <a:t> when everyone runs the same models, </a:t>
            </a:r>
            <a:r>
              <a:rPr b="1"/>
              <a:t>generically high-quality output with no variation is the baseline, not an edge.</a:t>
            </a:r>
            <a:r>
              <a:rPr/>
              <a:t> If the AI is good at running your company, it’s good at running every company.</a:t>
            </a:r>
          </a:p>
          <a:p>
            <a:pPr lvl="0" indent="0" marL="0">
              <a:buNone/>
            </a:pPr>
            <a:r>
              <a:rPr b="1"/>
              <a:t>The move:</a:t>
            </a:r>
            <a:r>
              <a:rPr/>
              <a:t> protect and inject the </a:t>
            </a:r>
            <a:r>
              <a:rPr b="1"/>
              <a:t>human variation, judgement and taste</a:t>
            </a:r>
            <a:r>
              <a:rPr/>
              <a:t> a competitor’s identical model can’t produce.</a:t>
            </a:r>
          </a:p>
        </p:txBody>
      </p:sp>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The five differences</a:t>
            </a:r>
          </a:p>
        </p:txBody>
      </p:sp>
      <p:pic>
        <p:nvPicPr>
          <p:cNvPr descr="./images/five-differences-summary.png" id="0" name="Picture 1"/>
          <p:cNvPicPr>
            <a:picLocks noGrp="1" noChangeAspect="1"/>
          </p:cNvPicPr>
          <p:nvPr/>
        </p:nvPicPr>
        <p:blipFill>
          <a:blip r:embed="rId2"/>
          <a:stretch>
            <a:fillRect/>
          </a:stretch>
        </p:blipFill>
        <p:spPr bwMode="auto">
          <a:xfrm>
            <a:off x="1562100" y="1193800"/>
            <a:ext cx="6032500" cy="3390900"/>
          </a:xfrm>
          <a:prstGeom prst="rect">
            <a:avLst/>
          </a:prstGeom>
          <a:noFill/>
          <a:ln w="9525">
            <a:noFill/>
            <a:headEnd/>
            <a:tailEnd/>
          </a:ln>
        </p:spPr>
      </p:pic>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indent="0" marL="0">
              <a:buNone/>
            </a:pPr>
            <a:r>
              <a:rPr b="1"/>
              <a:t>Every PM tool you know still applies, but each one bends under these five forces. Today you learn the bend.</a:t>
            </a:r>
          </a:p>
        </p:txBody>
      </p:sp>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A tool for the hardest call: when to trust AI</a:t>
            </a:r>
          </a:p>
        </p:txBody>
      </p:sp>
      <p:pic>
        <p:nvPicPr>
          <p:cNvPr descr="./images/trust-tool-matrix.png" id="0" name="Picture 1"/>
          <p:cNvPicPr>
            <a:picLocks noGrp="1" noChangeAspect="1"/>
          </p:cNvPicPr>
          <p:nvPr/>
        </p:nvPicPr>
        <p:blipFill>
          <a:blip r:embed="rId3"/>
          <a:stretch>
            <a:fillRect/>
          </a:stretch>
        </p:blipFill>
        <p:spPr bwMode="auto">
          <a:xfrm>
            <a:off x="1562100" y="1193800"/>
            <a:ext cx="6032500" cy="3390900"/>
          </a:xfrm>
          <a:prstGeom prst="rect">
            <a:avLst/>
          </a:prstGeom>
          <a:noFill/>
          <a:ln w="9525">
            <a:noFill/>
            <a:headEnd/>
            <a:tailEnd/>
          </a:ln>
        </p:spPr>
      </p:pic>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Live: meet RetailFlow’s staff, and watch one fail</a:t>
            </a:r>
          </a:p>
        </p:txBody>
      </p:sp>
      <p:sp>
        <p:nvSpPr>
          <p:cNvPr id="3" name="Content Placeholder 2"/>
          <p:cNvSpPr>
            <a:spLocks noGrp="1"/>
          </p:cNvSpPr>
          <p:nvPr>
            <p:ph idx="1"/>
          </p:nvPr>
        </p:nvSpPr>
        <p:spPr/>
        <p:txBody>
          <a:bodyPr/>
          <a:lstStyle/>
          <a:p>
            <a:pPr lvl="0" indent="0" marL="0">
              <a:buNone/>
            </a:pPr>
            <a:r>
              <a:rPr b="1"/>
              <a:t>Watch what happens when I ask it something it doesn’t actually know.</a:t>
            </a:r>
          </a:p>
        </p:txBody>
      </p:sp>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Meet RetailFlow</a:t>
            </a:r>
          </a:p>
        </p:txBody>
      </p:sp>
      <p:sp>
        <p:nvSpPr>
          <p:cNvPr id="3" name="Content Placeholder 2"/>
          <p:cNvSpPr>
            <a:spLocks noGrp="1"/>
          </p:cNvSpPr>
          <p:nvPr>
            <p:ph idx="1"/>
          </p:nvPr>
        </p:nvSpPr>
        <p:spPr/>
        <p:txBody>
          <a:bodyPr/>
          <a:lstStyle/>
          <a:p>
            <a:pPr lvl="0" indent="0" marL="0">
              <a:buNone/>
            </a:pPr>
            <a:r>
              <a:rPr/>
              <a:t>50 stores • $150M revenue • 2,000 people • Australia</a:t>
            </a:r>
          </a:p>
          <a:p>
            <a:pPr lvl="0" indent="0" marL="0">
              <a:buNone/>
            </a:pPr>
            <a:r>
              <a:rPr b="1"/>
              <a:t>The board has funded ONE AI initiative. You are the delivery lead. Ship it, without the predictable failures.</a:t>
            </a:r>
          </a:p>
        </p:txBody>
      </p:sp>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Sprint 1: Scope it against reality</a:t>
            </a:r>
          </a:p>
        </p:txBody>
      </p:sp>
      <p:pic>
        <p:nvPicPr>
          <p:cNvPr descr="./images/pilot-program.png" id="0" name="Picture 1"/>
          <p:cNvPicPr>
            <a:picLocks noGrp="1" noChangeAspect="1"/>
          </p:cNvPicPr>
          <p:nvPr/>
        </p:nvPicPr>
        <p:blipFill>
          <a:blip r:embed="rId2"/>
          <a:stretch>
            <a:fillRect/>
          </a:stretch>
        </p:blipFill>
        <p:spPr bwMode="auto">
          <a:xfrm>
            <a:off x="2870200" y="1193800"/>
            <a:ext cx="3390900" cy="3390900"/>
          </a:xfrm>
          <a:prstGeom prst="rect">
            <a:avLst/>
          </a:prstGeom>
          <a:noFill/>
          <a:ln w="9525">
            <a:noFill/>
            <a:headEnd/>
            <a:tailEnd/>
          </a:ln>
        </p:spPr>
      </p:pic>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Welcome</a:t>
            </a:r>
          </a:p>
        </p:txBody>
      </p:sp>
      <p:pic>
        <p:nvPicPr>
          <p:cNvPr descr="./images/opening-humans-ai-collaboration.png" id="0" name="Picture 1"/>
          <p:cNvPicPr>
            <a:picLocks noGrp="1" noChangeAspect="1"/>
          </p:cNvPicPr>
          <p:nvPr/>
        </p:nvPicPr>
        <p:blipFill>
          <a:blip r:embed="rId2"/>
          <a:stretch>
            <a:fillRect/>
          </a:stretch>
        </p:blipFill>
        <p:spPr bwMode="auto">
          <a:xfrm>
            <a:off x="1435100" y="1193800"/>
            <a:ext cx="6273800" cy="3390900"/>
          </a:xfrm>
          <a:prstGeom prst="rect">
            <a:avLst/>
          </a:prstGeom>
          <a:noFill/>
          <a:ln w="9525">
            <a:noFill/>
            <a:headEnd/>
            <a:tailEnd/>
          </a:ln>
        </p:spPr>
      </p:pic>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indent="0" marL="0">
              <a:buNone/>
            </a:pPr>
            <a:r>
              <a:rPr b="1"/>
              <a:t>Interview Priya (Data) and Marcus (CIO). Reconcile “move fast” with “the data isn’t ready.”</a:t>
            </a:r>
          </a:p>
        </p:txBody>
      </p:sp>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Sprint 2: Stakeholders &amp; human-in-the-loop</a:t>
            </a:r>
          </a:p>
        </p:txBody>
      </p:sp>
      <p:pic>
        <p:nvPicPr>
          <p:cNvPr descr="./images/speed-dating.png" id="0" name="Picture 1"/>
          <p:cNvPicPr>
            <a:picLocks noGrp="1" noChangeAspect="1"/>
          </p:cNvPicPr>
          <p:nvPr/>
        </p:nvPicPr>
        <p:blipFill>
          <a:blip r:embed="rId2"/>
          <a:stretch>
            <a:fillRect/>
          </a:stretch>
        </p:blipFill>
        <p:spPr bwMode="auto">
          <a:xfrm>
            <a:off x="2870200" y="1193800"/>
            <a:ext cx="3390900" cy="3390900"/>
          </a:xfrm>
          <a:prstGeom prst="rect">
            <a:avLst/>
          </a:prstGeom>
          <a:noFill/>
          <a:ln w="9525">
            <a:noFill/>
            <a:headEnd/>
            <a:tailEnd/>
          </a:ln>
        </p:spPr>
      </p:pic>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indent="0" marL="0">
              <a:buNone/>
            </a:pPr>
            <a:r>
              <a:rPr b="1"/>
              <a:t>Interview Emma (Managing Director), Tom (Customer Service), David (CFO). Decide where a human must stay in the loop.</a:t>
            </a:r>
          </a:p>
        </p:txBody>
      </p:sp>
    </p:spTree>
  </p:cSl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Your experienced people are your AI advantage</a:t>
            </a:r>
          </a:p>
        </p:txBody>
      </p:sp>
      <p:sp>
        <p:nvSpPr>
          <p:cNvPr id="3" name="Content Placeholder 2"/>
          <p:cNvSpPr>
            <a:spLocks noGrp="1"/>
          </p:cNvSpPr>
          <p:nvPr>
            <p:ph idx="1"/>
          </p:nvPr>
        </p:nvSpPr>
        <p:spPr/>
        <p:txBody>
          <a:bodyPr/>
          <a:lstStyle/>
          <a:p>
            <a:pPr lvl="0"/>
            <a:r>
              <a:rPr/>
              <a:t>The myth: “digital natives” are “AI natives.” Delivery reality is closer to the opposite.</a:t>
            </a:r>
          </a:p>
          <a:p>
            <a:pPr lvl="0"/>
            <a:r>
              <a:rPr/>
              <a:t>Juniors often become </a:t>
            </a:r>
            <a:r>
              <a:rPr b="1"/>
              <a:t>conduits</a:t>
            </a:r>
            <a:r>
              <a:rPr/>
              <a:t>, passing on fluent, polished AI output without the context to know it’s wrong.</a:t>
            </a:r>
          </a:p>
          <a:p>
            <a:pPr lvl="0"/>
            <a:r>
              <a:rPr/>
              <a:t>Experienced staff have the </a:t>
            </a:r>
            <a:r>
              <a:rPr b="1"/>
              <a:t>evaluator’s advantage</a:t>
            </a:r>
            <a:r>
              <a:rPr/>
              <a:t>: they spot the confident hallucination instantly, because they know what right looks like.</a:t>
            </a:r>
          </a:p>
          <a:p>
            <a:pPr lvl="0"/>
            <a:r>
              <a:rPr b="1"/>
              <a:t>So:</a:t>
            </a:r>
            <a:r>
              <a:rPr/>
              <a:t> human-in-the-loop is a </a:t>
            </a:r>
            <a:r>
              <a:rPr i="1"/>
              <a:t>judgement</a:t>
            </a:r>
            <a:r>
              <a:rPr/>
              <a:t> role, and judgement is unevenly distributed across your team. Staff your checkpoints accordingly.</a:t>
            </a:r>
          </a:p>
        </p:txBody>
      </p:sp>
    </p:spTree>
  </p:cSl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The second-order cost of the productivity win</a:t>
            </a:r>
          </a:p>
        </p:txBody>
      </p:sp>
      <p:sp>
        <p:nvSpPr>
          <p:cNvPr id="3" name="Content Placeholder 2"/>
          <p:cNvSpPr>
            <a:spLocks noGrp="1"/>
          </p:cNvSpPr>
          <p:nvPr>
            <p:ph idx="1"/>
          </p:nvPr>
        </p:nvSpPr>
        <p:spPr/>
        <p:txBody>
          <a:bodyPr/>
          <a:lstStyle/>
          <a:p>
            <a:pPr lvl="0"/>
            <a:r>
              <a:rPr/>
              <a:t>Experts were forged through </a:t>
            </a:r>
            <a:r>
              <a:rPr b="1"/>
              <a:t>grunt work</a:t>
            </a:r>
            <a:r>
              <a:rPr/>
              <a:t>: the repetitive tasks delegated to juniors. That work was where judgement got built.</a:t>
            </a:r>
          </a:p>
          <a:p>
            <a:pPr lvl="0"/>
            <a:r>
              <a:rPr/>
              <a:t>AI makes it cheaper to give that work to a machine than to a “slow, flawed” junior. Rational in the moment.</a:t>
            </a:r>
          </a:p>
          <a:p>
            <a:pPr lvl="0"/>
            <a:r>
              <a:rPr/>
              <a:t>But the grunt work was </a:t>
            </a:r>
            <a:r>
              <a:rPr b="1"/>
              <a:t>how the next evaluator got made.</a:t>
            </a:r>
            <a:r>
              <a:rPr/>
              <a:t> Automate all of it and you erode the pipeline that produces the experienced people you just said you depend on.</a:t>
            </a:r>
          </a:p>
          <a:p>
            <a:pPr lvl="0"/>
            <a:r>
              <a:rPr/>
              <a:t>A genuine </a:t>
            </a:r>
            <a:r>
              <a:rPr b="1"/>
              <a:t>Catch-22</a:t>
            </a:r>
            <a:r>
              <a:rPr/>
              <a:t>: short-term delivery speed vs. long-term team capability.</a:t>
            </a:r>
          </a:p>
        </p:txBody>
      </p:sp>
    </p:spTree>
  </p:cSl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Sprint 3: Roadmap, risk &amp; the go/no-go call</a:t>
            </a:r>
          </a:p>
        </p:txBody>
      </p:sp>
      <p:pic>
        <p:nvPicPr>
          <p:cNvPr descr="./images/scale-pivot-kill-decision-tree.png" id="0" name="Picture 1"/>
          <p:cNvPicPr>
            <a:picLocks noGrp="1" noChangeAspect="1"/>
          </p:cNvPicPr>
          <p:nvPr/>
        </p:nvPicPr>
        <p:blipFill>
          <a:blip r:embed="rId2"/>
          <a:stretch>
            <a:fillRect/>
          </a:stretch>
        </p:blipFill>
        <p:spPr bwMode="auto">
          <a:xfrm>
            <a:off x="457200" y="1562100"/>
            <a:ext cx="8229600" cy="2654300"/>
          </a:xfrm>
          <a:prstGeom prst="rect">
            <a:avLst/>
          </a:prstGeom>
          <a:noFill/>
          <a:ln w="9525">
            <a:noFill/>
            <a:headEnd/>
            <a:tailEnd/>
          </a:ln>
        </p:spPr>
      </p:pic>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indent="0" marL="0">
              <a:buNone/>
            </a:pPr>
            <a:r>
              <a:rPr b="1"/>
              <a:t>Build the roadmap. Then the staff push back, and a crisis hits. Defend your plan, or change it.</a:t>
            </a:r>
          </a:p>
        </p:txBody>
      </p:sp>
    </p:spTree>
  </p:cSl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DDCD: leading through the inevitable crisis</a:t>
            </a:r>
          </a:p>
        </p:txBody>
      </p:sp>
      <p:sp>
        <p:nvSpPr>
          <p:cNvPr id="3" name="Content Placeholder 2"/>
          <p:cNvSpPr>
            <a:spLocks noGrp="1"/>
          </p:cNvSpPr>
          <p:nvPr>
            <p:ph idx="1"/>
          </p:nvPr>
        </p:nvSpPr>
        <p:spPr/>
        <p:txBody>
          <a:bodyPr/>
          <a:lstStyle/>
          <a:p>
            <a:pPr lvl="0" indent="0" marL="0">
              <a:buNone/>
            </a:pPr>
            <a:r>
              <a:rPr b="1"/>
              <a:t>Diagnose → Decide → Communicate → Document</a:t>
            </a:r>
          </a:p>
          <a:p>
            <a:pPr lvl="0"/>
            <a:r>
              <a:rPr/>
              <a:t>Is this a </a:t>
            </a:r>
            <a:r>
              <a:rPr i="1"/>
              <a:t>technical</a:t>
            </a:r>
            <a:r>
              <a:rPr/>
              <a:t>, </a:t>
            </a:r>
            <a:r>
              <a:rPr i="1"/>
              <a:t>people</a:t>
            </a:r>
            <a:r>
              <a:rPr/>
              <a:t>, </a:t>
            </a:r>
            <a:r>
              <a:rPr i="1"/>
              <a:t>leadership</a:t>
            </a:r>
            <a:r>
              <a:rPr/>
              <a:t>, or </a:t>
            </a:r>
            <a:r>
              <a:rPr i="1"/>
              <a:t>ethical</a:t>
            </a:r>
            <a:r>
              <a:rPr/>
              <a:t> crisis? They need different responses.</a:t>
            </a:r>
          </a:p>
          <a:p>
            <a:pPr lvl="0"/>
            <a:r>
              <a:rPr/>
              <a:t>Decide under uncertainty. Communicate to the right stakeholder. Document the call and why.</a:t>
            </a:r>
          </a:p>
        </p:txBody>
      </p:sp>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The edge that’s left to humans</a:t>
            </a:r>
          </a:p>
        </p:txBody>
      </p:sp>
      <p:sp>
        <p:nvSpPr>
          <p:cNvPr id="3" name="Content Placeholder 2"/>
          <p:cNvSpPr>
            <a:spLocks noGrp="1"/>
          </p:cNvSpPr>
          <p:nvPr>
            <p:ph idx="1"/>
          </p:nvPr>
        </p:nvSpPr>
        <p:spPr/>
        <p:txBody>
          <a:bodyPr/>
          <a:lstStyle/>
          <a:p>
            <a:pPr lvl="0" indent="0" marL="1270000">
              <a:buNone/>
            </a:pPr>
            <a:r>
              <a:rPr sz="2000" i="1"/>
              <a:t>“If the AI is good at running your company, it’s good at running every company. Generically high quality, with no variation, means no competitive edge. Humans bring the edge by providing variation: you start to care more about the taste of the person than the whole organisation built to deliver the product.”</a:t>
            </a:r>
          </a:p>
          <a:p>
            <a:pPr lvl="0" indent="0" marL="0">
              <a:buNone/>
            </a:pPr>
            <a:r>
              <a:rPr b="1"/>
              <a:t>Where in your delivery did you protect the judgement a competitor’s identical model can’t get?</a:t>
            </a:r>
          </a:p>
        </p:txBody>
      </p:sp>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Your Action Plan</a:t>
            </a:r>
          </a:p>
        </p:txBody>
      </p:sp>
      <p:pic>
        <p:nvPicPr>
          <p:cNvPr descr="./images/action-plan-growth-trajectory.png" id="0" name="Picture 1"/>
          <p:cNvPicPr>
            <a:picLocks noGrp="1" noChangeAspect="1"/>
          </p:cNvPicPr>
          <p:nvPr/>
        </p:nvPicPr>
        <p:blipFill>
          <a:blip r:embed="rId2"/>
          <a:stretch>
            <a:fillRect/>
          </a:stretch>
        </p:blipFill>
        <p:spPr bwMode="auto">
          <a:xfrm>
            <a:off x="2870200" y="1193800"/>
            <a:ext cx="3390900" cy="3390900"/>
          </a:xfrm>
          <a:prstGeom prst="rect">
            <a:avLst/>
          </a:prstGeom>
          <a:noFill/>
          <a:ln w="9525">
            <a:noFill/>
            <a:headEnd/>
            <a:tailEnd/>
          </a:ln>
        </p:spPr>
      </p:pic>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indent="0" marL="0">
              <a:buNone/>
            </a:pPr>
            <a:r>
              <a:rPr b="1"/>
              <a:t>AI in Delivery: Leading Projects That Ship</a:t>
            </a:r>
          </a:p>
        </p:txBody>
      </p:sp>
    </p:spTree>
  </p:cSl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indent="0" marL="0">
              <a:buNone/>
            </a:pPr>
            <a:r>
              <a:rPr b="1"/>
              <a:t>This week:</a:t>
            </a:r>
            <a:r>
              <a:rPr/>
              <a:t> one thing you’ll do differently. </a:t>
            </a:r>
            <a:r>
              <a:rPr b="1"/>
              <a:t>This month:</a:t>
            </a:r>
            <a:r>
              <a:rPr/>
              <a:t> one thing you’ll change. </a:t>
            </a:r>
            <a:r>
              <a:rPr b="1"/>
              <a:t>This quarter:</a:t>
            </a:r>
            <a:r>
              <a:rPr/>
              <a:t> one thing you’ll transform.</a:t>
            </a:r>
          </a:p>
        </p:txBody>
      </p:sp>
    </p:spTree>
  </p:cSl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images/QR-Code-Feedback.png" id="0" name="Picture 1"/>
          <p:cNvPicPr>
            <a:picLocks noGrp="1" noChangeAspect="1"/>
          </p:cNvPicPr>
          <p:nvPr/>
        </p:nvPicPr>
        <p:blipFill>
          <a:blip r:embed="rId2"/>
          <a:stretch>
            <a:fillRect/>
          </a:stretch>
        </p:blipFill>
        <p:spPr bwMode="auto">
          <a:xfrm>
            <a:off x="2870200" y="1193800"/>
            <a:ext cx="3390900" cy="3390900"/>
          </a:xfrm>
          <a:prstGeom prst="rect">
            <a:avLst/>
          </a:prstGeom>
          <a:noFill/>
          <a:ln w="9525">
            <a:noFill/>
            <a:headEnd/>
            <a:tailEnd/>
          </a:ln>
        </p:spPr>
      </p:pic>
    </p:spTree>
  </p:cSl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indent="0" marL="0">
              <a:buNone/>
            </a:pPr>
            <a:r>
              <a:rPr b="1"/>
              <a:t>Lead with humans in the loop. Protect the judgement only you bring.</a:t>
            </a:r>
          </a:p>
          <a:p>
            <a:pPr lvl="0" indent="0" marL="0">
              <a:buNone/>
            </a:pPr>
            <a:r>
              <a:rPr/>
              <a:t>Dr. Michael Borck, michael.borck@curtin.edu.au</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The question you came in with</a:t>
            </a:r>
          </a:p>
        </p:txBody>
      </p:sp>
      <p:sp>
        <p:nvSpPr>
          <p:cNvPr id="3" name="Content Placeholder 2"/>
          <p:cNvSpPr>
            <a:spLocks noGrp="1"/>
          </p:cNvSpPr>
          <p:nvPr>
            <p:ph idx="1"/>
          </p:nvPr>
        </p:nvSpPr>
        <p:spPr/>
        <p:txBody>
          <a:bodyPr/>
          <a:lstStyle/>
          <a:p>
            <a:pPr lvl="0" indent="0" marL="1270000">
              <a:buNone/>
            </a:pPr>
            <a:r>
              <a:rPr sz="2000" i="1"/>
              <a:t>“Why is delivering an AI project any different from delivering any other project?”</a:t>
            </a:r>
          </a:p>
          <a:p>
            <a:pPr lvl="0" indent="0" marL="0">
              <a:buNone/>
            </a:pPr>
            <a:r>
              <a:rPr b="1"/>
              <a:t>That’s the question we answer today, and then you go do it.</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Today’s Journey</a:t>
            </a:r>
          </a:p>
        </p:txBody>
      </p:sp>
      <p:sp>
        <p:nvSpPr>
          <p:cNvPr id="3" name="Content Placeholder 2"/>
          <p:cNvSpPr>
            <a:spLocks noGrp="1"/>
          </p:cNvSpPr>
          <p:nvPr>
            <p:ph idx="1"/>
          </p:nvPr>
        </p:nvSpPr>
        <p:spPr/>
        <p:txBody>
          <a:bodyPr/>
          <a:lstStyle/>
          <a:p>
            <a:pPr lvl="0"/>
            <a:r>
              <a:rPr/>
              <a:t>9:00–10:30 → </a:t>
            </a:r>
            <a:r>
              <a:rPr b="1"/>
              <a:t>Why AI is different</a:t>
            </a:r>
            <a:r>
              <a:rPr/>
              <a:t> (foundations + the trust tool)</a:t>
            </a:r>
          </a:p>
          <a:p>
            <a:pPr lvl="0"/>
            <a:r>
              <a:rPr/>
              <a:t>10:30–11:00 → Morning Tea</a:t>
            </a:r>
          </a:p>
          <a:p>
            <a:pPr lvl="0"/>
            <a:r>
              <a:rPr/>
              <a:t>11:00–12:30 → </a:t>
            </a:r>
            <a:r>
              <a:rPr b="1"/>
              <a:t>Sprint 1: Scope it against reality</a:t>
            </a:r>
          </a:p>
          <a:p>
            <a:pPr lvl="0"/>
            <a:r>
              <a:rPr/>
              <a:t>12:30–1:15 → Lunch &amp; Networking</a:t>
            </a:r>
          </a:p>
          <a:p>
            <a:pPr lvl="0"/>
            <a:r>
              <a:rPr/>
              <a:t>1:15–2:30 → </a:t>
            </a:r>
            <a:r>
              <a:rPr b="1"/>
              <a:t>Sprint 2: Stakeholders &amp; human-in-the-loop</a:t>
            </a:r>
          </a:p>
          <a:p>
            <a:pPr lvl="0"/>
            <a:r>
              <a:rPr/>
              <a:t>2:30–3:00 → Afternoon Tea</a:t>
            </a:r>
          </a:p>
          <a:p>
            <a:pPr lvl="0"/>
            <a:r>
              <a:rPr/>
              <a:t>3:00–4:00 → </a:t>
            </a:r>
            <a:r>
              <a:rPr b="1"/>
              <a:t>Sprint 3: Roadmap, risk &amp; the go/no-go call</a:t>
            </a:r>
          </a:p>
          <a:p>
            <a:pPr lvl="0"/>
            <a:r>
              <a:rPr/>
              <a:t>4:00–4:30 → </a:t>
            </a:r>
            <a:r>
              <a:rPr b="1"/>
              <a:t>The edge that’s left to humans, plus your action plan</a:t>
            </a:r>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What you leave with</a:t>
            </a:r>
          </a:p>
        </p:txBody>
      </p:sp>
      <p:sp>
        <p:nvSpPr>
          <p:cNvPr id="3" name="Content Placeholder 2"/>
          <p:cNvSpPr>
            <a:spLocks noGrp="1"/>
          </p:cNvSpPr>
          <p:nvPr>
            <p:ph idx="1"/>
          </p:nvPr>
        </p:nvSpPr>
        <p:spPr/>
        <p:txBody>
          <a:bodyPr/>
          <a:lstStyle/>
          <a:p>
            <a:pPr lvl="0" indent="0" marL="0">
              <a:buNone/>
            </a:pPr>
            <a:r>
              <a:rPr/>
              <a:t>A </a:t>
            </a:r>
            <a:r>
              <a:rPr b="1"/>
              <a:t>delivery design for a real AI project</a:t>
            </a:r>
            <a:r>
              <a:rPr/>
              <a:t>:</a:t>
            </a:r>
          </a:p>
          <a:p>
            <a:pPr lvl="0"/>
            <a:r>
              <a:rPr/>
              <a:t>Scoped objectives, data requirements, and a defined “good enough”</a:t>
            </a:r>
          </a:p>
          <a:p>
            <a:pPr lvl="0"/>
            <a:r>
              <a:rPr/>
              <a:t>A delivery roadmap with milestones and go/no-go gates</a:t>
            </a:r>
          </a:p>
          <a:p>
            <a:pPr lvl="0"/>
            <a:r>
              <a:rPr/>
              <a:t>A stakeholder plan and a human-in-the-loop checkpoint design</a:t>
            </a:r>
          </a:p>
          <a:p>
            <a:pPr lvl="0"/>
            <a:r>
              <a:rPr/>
              <a:t>A risk register and a pilot-to-production path</a:t>
            </a:r>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Why AI is different</a:t>
            </a:r>
          </a:p>
        </p:txBody>
      </p:sp>
      <p:pic>
        <p:nvPicPr>
          <p:cNvPr descr="./images/traditional-vs-ai-paths.png" id="0" name="Picture 1"/>
          <p:cNvPicPr>
            <a:picLocks noGrp="1" noChangeAspect="1"/>
          </p:cNvPicPr>
          <p:nvPr/>
        </p:nvPicPr>
        <p:blipFill>
          <a:blip r:embed="rId2"/>
          <a:stretch>
            <a:fillRect/>
          </a:stretch>
        </p:blipFill>
        <p:spPr bwMode="auto">
          <a:xfrm>
            <a:off x="2870200" y="1193800"/>
            <a:ext cx="3390900" cy="3390900"/>
          </a:xfrm>
          <a:prstGeom prst="rect">
            <a:avLst/>
          </a:prstGeom>
          <a:noFill/>
          <a:ln w="9525">
            <a:noFill/>
            <a:headEnd/>
            <a:tailEnd/>
          </a:ln>
        </p:spPr>
      </p:pic>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indent="0" marL="0">
              <a:buNone/>
            </a:pPr>
            <a:r>
              <a:rPr b="1"/>
              <a:t>Five things every project manager assumes, that AI breaks.</a:t>
            </a: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Difference 1: “Done” can’t be specified</a:t>
            </a:r>
          </a:p>
        </p:txBody>
      </p:sp>
      <p:sp>
        <p:nvSpPr>
          <p:cNvPr id="3" name="Content Placeholder 2"/>
          <p:cNvSpPr>
            <a:spLocks noGrp="1"/>
          </p:cNvSpPr>
          <p:nvPr>
            <p:ph idx="1"/>
          </p:nvPr>
        </p:nvSpPr>
        <p:spPr/>
        <p:txBody>
          <a:bodyPr/>
          <a:lstStyle/>
          <a:p>
            <a:pPr lvl="0" indent="0" marL="0">
              <a:buNone/>
            </a:pPr>
            <a:r>
              <a:rPr b="1"/>
              <a:t>Normal projects:</a:t>
            </a:r>
            <a:r>
              <a:rPr/>
              <a:t> you write acceptance criteria up front and test against them.</a:t>
            </a:r>
          </a:p>
          <a:p>
            <a:pPr lvl="0" indent="0" marL="0">
              <a:buNone/>
            </a:pPr>
            <a:r>
              <a:rPr b="1"/>
              <a:t>AI:</a:t>
            </a:r>
            <a:r>
              <a:rPr/>
              <a:t> output is </a:t>
            </a:r>
            <a:r>
              <a:rPr i="1"/>
              <a:t>non-deterministic</a:t>
            </a:r>
            <a:r>
              <a:rPr/>
              <a:t> and </a:t>
            </a:r>
            <a:r>
              <a:rPr i="1"/>
              <a:t>doesn’t reason</a:t>
            </a:r>
            <a:r>
              <a:rPr/>
              <a:t>. Same input, different answer. Fluent and confident even when wrong. No spec pins the behaviour.</a:t>
            </a:r>
          </a:p>
          <a:p>
            <a:pPr lvl="0" indent="0" marL="0">
              <a:buNone/>
            </a:pPr>
            <a:r>
              <a:rPr b="1"/>
              <a:t>The move:</a:t>
            </a:r>
            <a:r>
              <a:rPr/>
              <a:t> you manage a </a:t>
            </a:r>
            <a:r>
              <a:rPr b="1"/>
              <a:t>probability distribution of behaviour</a:t>
            </a:r>
            <a:r>
              <a:rPr/>
              <a:t>, and “good enough” becomes a judgement you must define and defend, not a checkbox.</a:t>
            </a: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in Delivery</dc:title>
  <dc:creator>Dr. Michael Borck</dc:creator>
  <cp:keywords/>
  <dcterms:created xsi:type="dcterms:W3CDTF">2026-06-24T09:23:58Z</dcterms:created>
  <dcterms:modified xsi:type="dcterms:W3CDTF">2026-06-24T09:23:58Z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
    <vt:lpwstr/>
  </property>
  <property fmtid="{D5CDD505-2E9C-101B-9397-08002B2CF9AE}" pid="3" name="biblio-config">
    <vt:lpwstr>True</vt:lpwstr>
  </property>
  <property fmtid="{D5CDD505-2E9C-101B-9397-08002B2CF9AE}" pid="4" name="by-author">
    <vt:lpwstr/>
  </property>
  <property fmtid="{D5CDD505-2E9C-101B-9397-08002B2CF9AE}" pid="5" name="engines">
    <vt:lpwstr/>
  </property>
  <property fmtid="{D5CDD505-2E9C-101B-9397-08002B2CF9AE}" pid="6" name="header-includes">
    <vt:lpwstr/>
  </property>
  <property fmtid="{D5CDD505-2E9C-101B-9397-08002B2CF9AE}" pid="7" name="include-after">
    <vt:lpwstr/>
  </property>
  <property fmtid="{D5CDD505-2E9C-101B-9397-08002B2CF9AE}" pid="8" name="include-before">
    <vt:lpwstr/>
  </property>
  <property fmtid="{D5CDD505-2E9C-101B-9397-08002B2CF9AE}" pid="9" name="labels">
    <vt:lpwstr/>
  </property>
  <property fmtid="{D5CDD505-2E9C-101B-9397-08002B2CF9AE}" pid="10" name="subtitle">
    <vt:lpwstr>Leading Projects That Ship</vt:lpwstr>
  </property>
  <property fmtid="{D5CDD505-2E9C-101B-9397-08002B2CF9AE}" pid="11" name="toc-title">
    <vt:lpwstr>Table of contents</vt:lpwstr>
  </property>
</Properties>
</file>